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85" r:id="rId7"/>
    <p:sldId id="267" r:id="rId8"/>
    <p:sldId id="268" r:id="rId9"/>
    <p:sldId id="256" r:id="rId10"/>
    <p:sldId id="261" r:id="rId11"/>
    <p:sldId id="269" r:id="rId12"/>
    <p:sldId id="270" r:id="rId13"/>
    <p:sldId id="271" r:id="rId14"/>
    <p:sldId id="272" r:id="rId15"/>
    <p:sldId id="273" r:id="rId16"/>
    <p:sldId id="281" r:id="rId17"/>
    <p:sldId id="274" r:id="rId18"/>
    <p:sldId id="275" r:id="rId19"/>
    <p:sldId id="276" r:id="rId20"/>
    <p:sldId id="277" r:id="rId21"/>
    <p:sldId id="278" r:id="rId22"/>
    <p:sldId id="279" r:id="rId23"/>
    <p:sldId id="259" r:id="rId24"/>
    <p:sldId id="260" r:id="rId25"/>
    <p:sldId id="258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60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3371-3B9E-4B54-B138-99E6BFF69113}" type="datetimeFigureOut">
              <a:rPr lang="sr-Latn-CS" smtClean="0"/>
              <a:pPr/>
              <a:t>13.11.2013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FA61-814C-4178-835E-3440C61FE5E4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3371-3B9E-4B54-B138-99E6BFF69113}" type="datetimeFigureOut">
              <a:rPr lang="sr-Latn-CS" smtClean="0"/>
              <a:pPr/>
              <a:t>13.11.2013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FA61-814C-4178-835E-3440C61FE5E4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3371-3B9E-4B54-B138-99E6BFF69113}" type="datetimeFigureOut">
              <a:rPr lang="sr-Latn-CS" smtClean="0"/>
              <a:pPr/>
              <a:t>13.11.2013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FA61-814C-4178-835E-3440C61FE5E4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3371-3B9E-4B54-B138-99E6BFF69113}" type="datetimeFigureOut">
              <a:rPr lang="sr-Latn-CS" smtClean="0"/>
              <a:pPr/>
              <a:t>13.11.2013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FA61-814C-4178-835E-3440C61FE5E4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3371-3B9E-4B54-B138-99E6BFF69113}" type="datetimeFigureOut">
              <a:rPr lang="sr-Latn-CS" smtClean="0"/>
              <a:pPr/>
              <a:t>13.11.2013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FA61-814C-4178-835E-3440C61FE5E4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3371-3B9E-4B54-B138-99E6BFF69113}" type="datetimeFigureOut">
              <a:rPr lang="sr-Latn-CS" smtClean="0"/>
              <a:pPr/>
              <a:t>13.11.2013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FA61-814C-4178-835E-3440C61FE5E4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3371-3B9E-4B54-B138-99E6BFF69113}" type="datetimeFigureOut">
              <a:rPr lang="sr-Latn-CS" smtClean="0"/>
              <a:pPr/>
              <a:t>13.11.2013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FA61-814C-4178-835E-3440C61FE5E4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3371-3B9E-4B54-B138-99E6BFF69113}" type="datetimeFigureOut">
              <a:rPr lang="sr-Latn-CS" smtClean="0"/>
              <a:pPr/>
              <a:t>13.11.2013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FA61-814C-4178-835E-3440C61FE5E4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3371-3B9E-4B54-B138-99E6BFF69113}" type="datetimeFigureOut">
              <a:rPr lang="sr-Latn-CS" smtClean="0"/>
              <a:pPr/>
              <a:t>13.11.2013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FA61-814C-4178-835E-3440C61FE5E4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3371-3B9E-4B54-B138-99E6BFF69113}" type="datetimeFigureOut">
              <a:rPr lang="sr-Latn-CS" smtClean="0"/>
              <a:pPr/>
              <a:t>13.11.2013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FA61-814C-4178-835E-3440C61FE5E4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3371-3B9E-4B54-B138-99E6BFF69113}" type="datetimeFigureOut">
              <a:rPr lang="sr-Latn-CS" smtClean="0"/>
              <a:pPr/>
              <a:t>13.11.2013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FA61-814C-4178-835E-3440C61FE5E4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63371-3B9E-4B54-B138-99E6BFF69113}" type="datetimeFigureOut">
              <a:rPr lang="sr-Latn-CS" smtClean="0"/>
              <a:pPr/>
              <a:t>13.11.2013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6FA61-814C-4178-835E-3440C61FE5E4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sr-Latn-CS" sz="5400" b="1" smtClean="0"/>
              <a:t>KOMPOZITNI MATERIJALI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r-Latn-C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sr-Latn-CS" b="1" smtClean="0"/>
              <a:t>Podela kompozitnih materijala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90800"/>
            <a:ext cx="2667000" cy="3886200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sz="2600" b="1" dirty="0" smtClean="0"/>
              <a:t>PARTIKULITNI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sz="2600" b="1" dirty="0" smtClean="0"/>
              <a:t>(OJAČANI ČESTICAMA)</a:t>
            </a:r>
          </a:p>
          <a:p>
            <a:pPr marL="341313" lvl="1" indent="-341313">
              <a:buFont typeface="Arial" pitchFamily="34" charset="0"/>
              <a:buChar char="•"/>
              <a:defRPr/>
            </a:pPr>
            <a:r>
              <a:rPr lang="sr-Latn-CS" sz="2400" b="1" dirty="0" smtClean="0"/>
              <a:t>Konvencionalni partikulitni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 smtClean="0"/>
              <a:t>Disperziono ojačani</a:t>
            </a:r>
            <a:r>
              <a:rPr lang="sr-Latn-CS" dirty="0" smtClean="0"/>
              <a:t>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 smtClean="0"/>
              <a:t>Partikulitni nanokompoziti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r-Latn-C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438400" y="2514600"/>
            <a:ext cx="2286000" cy="37338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sz="2400" b="1" dirty="0">
                <a:latin typeface="+mn-lt"/>
              </a:rPr>
              <a:t>OJAČANI VLAKNIMA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sr-Latn-CS" sz="2400" b="1" dirty="0">
              <a:latin typeface="+mn-lt"/>
            </a:endParaRPr>
          </a:p>
          <a:p>
            <a:pPr marL="177800" indent="-1778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latin typeface="+mn-lt"/>
              </a:rPr>
              <a:t>Diskontinualna vlakna</a:t>
            </a:r>
          </a:p>
          <a:p>
            <a:pPr marL="177800" indent="-1778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latin typeface="+mn-lt"/>
              </a:rPr>
              <a:t>Kontinualna vlakna</a:t>
            </a:r>
          </a:p>
          <a:p>
            <a:pPr marL="177800" indent="-1778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latin typeface="+mn-lt"/>
              </a:rPr>
              <a:t>Ojačani nanovlaknima</a:t>
            </a:r>
            <a:endParaRPr lang="sr-Latn-CS" sz="2400" dirty="0">
              <a:latin typeface="+mn-lt"/>
            </a:endParaRPr>
          </a:p>
        </p:txBody>
      </p:sp>
      <p:sp>
        <p:nvSpPr>
          <p:cNvPr id="7173" name="Content Placeholder 2"/>
          <p:cNvSpPr txBox="1">
            <a:spLocks/>
          </p:cNvSpPr>
          <p:nvPr/>
        </p:nvSpPr>
        <p:spPr bwMode="auto">
          <a:xfrm>
            <a:off x="4876800" y="2590800"/>
            <a:ext cx="1752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sr-Latn-CS" sz="2400" b="1">
                <a:latin typeface="Calibri" pitchFamily="34" charset="0"/>
              </a:rPr>
              <a:t>LAMINATNI</a:t>
            </a:r>
            <a:r>
              <a:rPr lang="sr-Latn-CS" sz="3200">
                <a:latin typeface="Calibri" pitchFamily="34" charset="0"/>
              </a:rPr>
              <a:t>	</a:t>
            </a:r>
          </a:p>
        </p:txBody>
      </p:sp>
      <p:sp>
        <p:nvSpPr>
          <p:cNvPr id="8" name="Right Arrow 7"/>
          <p:cNvSpPr/>
          <p:nvPr/>
        </p:nvSpPr>
        <p:spPr>
          <a:xfrm rot="6479994">
            <a:off x="3467100" y="1627188"/>
            <a:ext cx="1295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9" name="Right Arrow 8"/>
          <p:cNvSpPr/>
          <p:nvPr/>
        </p:nvSpPr>
        <p:spPr>
          <a:xfrm rot="8644597">
            <a:off x="1457325" y="1716088"/>
            <a:ext cx="2346325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10" name="Right Arrow 9"/>
          <p:cNvSpPr/>
          <p:nvPr/>
        </p:nvSpPr>
        <p:spPr>
          <a:xfrm rot="4085004">
            <a:off x="4778375" y="1644651"/>
            <a:ext cx="1381125" cy="381000"/>
          </a:xfrm>
          <a:prstGeom prst="rightArrow">
            <a:avLst>
              <a:gd name="adj1" fmla="val 5535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11" name="Oval 10"/>
          <p:cNvSpPr/>
          <p:nvPr/>
        </p:nvSpPr>
        <p:spPr>
          <a:xfrm>
            <a:off x="0" y="3657600"/>
            <a:ext cx="2438400" cy="914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12" name="Right Arrow 11"/>
          <p:cNvSpPr/>
          <p:nvPr/>
        </p:nvSpPr>
        <p:spPr>
          <a:xfrm rot="2123552">
            <a:off x="5837238" y="1711325"/>
            <a:ext cx="2347912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7179" name="Content Placeholder 2"/>
          <p:cNvSpPr txBox="1">
            <a:spLocks/>
          </p:cNvSpPr>
          <p:nvPr/>
        </p:nvSpPr>
        <p:spPr bwMode="auto">
          <a:xfrm>
            <a:off x="6858000" y="2590800"/>
            <a:ext cx="2209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sr-Latn-CS" sz="2400" b="1">
                <a:latin typeface="Calibri" pitchFamily="34" charset="0"/>
              </a:rPr>
              <a:t>KOMBINOVANI</a:t>
            </a:r>
            <a:r>
              <a:rPr lang="sr-Latn-CS" sz="3200">
                <a:latin typeface="Calibri" pitchFamily="34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sr-Latn-CS" dirty="0" smtClean="0"/>
              <a:t>Sadrže ojačavajuće čestice mikronske do milimetarske veličine, koje nemaju mogućnost blokiranja dislokacija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disperziono</a:t>
            </a:r>
            <a:r>
              <a:rPr lang="en-US" dirty="0" smtClean="0"/>
              <a:t> </a:t>
            </a:r>
            <a:r>
              <a:rPr lang="en-US" dirty="0" err="1" smtClean="0"/>
              <a:t>ojačanih</a:t>
            </a:r>
            <a:r>
              <a:rPr lang="en-US" dirty="0" smtClean="0"/>
              <a:t> </a:t>
            </a:r>
            <a:r>
              <a:rPr lang="en-US" dirty="0" err="1" smtClean="0"/>
              <a:t>materijala</a:t>
            </a:r>
            <a:r>
              <a:rPr lang="sr-Latn-CS" dirty="0" smtClean="0"/>
              <a:t>.</a:t>
            </a:r>
          </a:p>
          <a:p>
            <a:r>
              <a:rPr lang="sr-Latn-CS" dirty="0" smtClean="0"/>
              <a:t>Cilj ojačavanja česticama nije postizanje čvrstoće (zatezne čvrstoće, napona tečenja), već dobijanja nestandardnih kombinacija osobina.</a:t>
            </a:r>
          </a:p>
          <a:p>
            <a:r>
              <a:rPr lang="sr-Latn-CS" dirty="0" smtClean="0"/>
              <a:t>Pravilo smeše </a:t>
            </a:r>
            <a:r>
              <a:rPr lang="en-US" dirty="0" smtClean="0"/>
              <a:t>ne </a:t>
            </a:r>
            <a:r>
              <a:rPr lang="en-US" dirty="0" err="1" smtClean="0"/>
              <a:t>važi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mehaničke</a:t>
            </a:r>
            <a:r>
              <a:rPr lang="en-US" dirty="0" smtClean="0"/>
              <a:t> </a:t>
            </a:r>
            <a:r>
              <a:rPr lang="en-US" dirty="0" err="1" smtClean="0"/>
              <a:t>osobine</a:t>
            </a:r>
            <a:r>
              <a:rPr lang="en-US" dirty="0" smtClean="0"/>
              <a:t>, </a:t>
            </a:r>
            <a:r>
              <a:rPr lang="en-US" dirty="0" err="1" smtClean="0"/>
              <a:t>već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npr</a:t>
            </a:r>
            <a:r>
              <a:rPr lang="en-US" dirty="0" smtClean="0"/>
              <a:t>. </a:t>
            </a:r>
            <a:r>
              <a:rPr lang="en-US" dirty="0" err="1" smtClean="0"/>
              <a:t>gustinu</a:t>
            </a:r>
            <a:r>
              <a:rPr lang="en-US" dirty="0" smtClean="0"/>
              <a:t>:</a:t>
            </a:r>
            <a:endParaRPr lang="sr-Latn-CS" dirty="0" smtClean="0"/>
          </a:p>
          <a:p>
            <a:pPr>
              <a:buNone/>
            </a:pPr>
            <a:endParaRPr lang="sr-Latn-CS" dirty="0" smtClean="0"/>
          </a:p>
          <a:p>
            <a:pPr>
              <a:buNone/>
            </a:pPr>
            <a:endParaRPr lang="sr-Latn-CS" dirty="0"/>
          </a:p>
        </p:txBody>
      </p:sp>
      <p:sp>
        <p:nvSpPr>
          <p:cNvPr id="4" name="TextBox 20"/>
          <p:cNvSpPr txBox="1">
            <a:spLocks noChangeArrowheads="1"/>
          </p:cNvSpPr>
          <p:nvPr/>
        </p:nvSpPr>
        <p:spPr bwMode="auto">
          <a:xfrm>
            <a:off x="2819400" y="5801380"/>
            <a:ext cx="3886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CS" sz="2800" b="1" dirty="0">
                <a:latin typeface="Calibri" pitchFamily="34" charset="0"/>
                <a:sym typeface="Symbol"/>
              </a:rPr>
              <a:t></a:t>
            </a:r>
            <a:r>
              <a:rPr lang="sr-Latn-CS" sz="2800" b="1" baseline="-25000" dirty="0" smtClean="0">
                <a:latin typeface="Calibri" pitchFamily="34" charset="0"/>
              </a:rPr>
              <a:t>K</a:t>
            </a:r>
            <a:r>
              <a:rPr lang="sr-Latn-CS" sz="2800" b="1" dirty="0" smtClean="0">
                <a:latin typeface="Calibri" pitchFamily="34" charset="0"/>
              </a:rPr>
              <a:t>=f</a:t>
            </a:r>
            <a:r>
              <a:rPr lang="sr-Latn-CS" sz="2800" b="1" baseline="-25000" dirty="0" smtClean="0">
                <a:latin typeface="Calibri" pitchFamily="34" charset="0"/>
              </a:rPr>
              <a:t>osn</a:t>
            </a:r>
            <a:r>
              <a:rPr lang="sr-Latn-CS" sz="2800" b="1" dirty="0" smtClean="0">
                <a:latin typeface="Calibri" pitchFamily="34" charset="0"/>
                <a:sym typeface="Symbol"/>
              </a:rPr>
              <a:t> </a:t>
            </a:r>
            <a:r>
              <a:rPr lang="sr-Latn-CS" sz="2800" b="1" baseline="-25000" dirty="0" smtClean="0">
                <a:latin typeface="Calibri" pitchFamily="34" charset="0"/>
                <a:sym typeface="Symbol"/>
              </a:rPr>
              <a:t>o</a:t>
            </a:r>
            <a:r>
              <a:rPr lang="sr-Latn-CS" sz="2800" b="1" baseline="-25000" dirty="0" smtClean="0">
                <a:latin typeface="Calibri" pitchFamily="34" charset="0"/>
              </a:rPr>
              <a:t>sn</a:t>
            </a:r>
            <a:r>
              <a:rPr lang="sr-Latn-CS" sz="2800" b="1" dirty="0" smtClean="0">
                <a:latin typeface="Calibri" pitchFamily="34" charset="0"/>
              </a:rPr>
              <a:t>+f</a:t>
            </a:r>
            <a:r>
              <a:rPr lang="sr-Latn-CS" sz="2800" b="1" baseline="-25000" dirty="0" smtClean="0">
                <a:latin typeface="Calibri" pitchFamily="34" charset="0"/>
              </a:rPr>
              <a:t>ojač</a:t>
            </a:r>
            <a:r>
              <a:rPr lang="sr-Latn-CS" sz="2800" b="1" dirty="0" smtClean="0">
                <a:latin typeface="Calibri" pitchFamily="34" charset="0"/>
                <a:sym typeface="Symbol"/>
              </a:rPr>
              <a:t> </a:t>
            </a:r>
            <a:r>
              <a:rPr lang="sr-Latn-CS" sz="2800" b="1" baseline="-25000" dirty="0" smtClean="0">
                <a:latin typeface="Calibri" pitchFamily="34" charset="0"/>
                <a:sym typeface="Symbol"/>
              </a:rPr>
              <a:t>ojač</a:t>
            </a:r>
            <a:endParaRPr lang="sr-Latn-CS" sz="28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sr-Latn-CS" dirty="0" smtClean="0"/>
              <a:t>Osnova obezbeđuje pre svega povezivanje ojačavajućih čestica, zaustavljanje prsline i u pojedinim slučajevima električnu provodljivost.</a:t>
            </a:r>
          </a:p>
          <a:p>
            <a:pPr>
              <a:buNone/>
            </a:pPr>
            <a:endParaRPr lang="sr-Latn-CS" dirty="0" smtClean="0"/>
          </a:p>
          <a:p>
            <a:r>
              <a:rPr lang="sr-Latn-CS" dirty="0" smtClean="0"/>
              <a:t>Ojačavajuće čestice obezbeđuju visoku otpornost na habanje, reznu sposobnost, balističku otpornost</a:t>
            </a:r>
            <a:r>
              <a:rPr lang="en-US" dirty="0" smtClean="0"/>
              <a:t> (</a:t>
            </a:r>
            <a:r>
              <a:rPr lang="en-US" dirty="0" err="1" smtClean="0"/>
              <a:t>lom</a:t>
            </a:r>
            <a:r>
              <a:rPr lang="en-US" dirty="0" smtClean="0"/>
              <a:t> </a:t>
            </a:r>
            <a:r>
              <a:rPr lang="en-US" dirty="0" err="1" smtClean="0"/>
              <a:t>probojnog</a:t>
            </a:r>
            <a:r>
              <a:rPr lang="en-US" dirty="0" smtClean="0"/>
              <a:t> </a:t>
            </a:r>
            <a:r>
              <a:rPr lang="en-US" dirty="0" err="1" smtClean="0"/>
              <a:t>projektila</a:t>
            </a:r>
            <a:r>
              <a:rPr lang="en-US" dirty="0" smtClean="0"/>
              <a:t>)</a:t>
            </a:r>
            <a:r>
              <a:rPr lang="sr-Latn-CS" dirty="0" smtClean="0"/>
              <a:t> i dr.</a:t>
            </a: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dirty="0" smtClean="0"/>
              <a:t>Dobijanje ojačavajućih čestica</a:t>
            </a:r>
            <a:endParaRPr lang="sr-Latn-C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buNone/>
            </a:pPr>
            <a:r>
              <a:rPr lang="sr-Latn-CS" dirty="0" smtClean="0"/>
              <a:t>Mlevenje                                                Atomizacija</a:t>
            </a:r>
            <a:endParaRPr lang="sr-Latn-CS" dirty="0"/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2362200"/>
            <a:ext cx="6019800" cy="3852164"/>
            <a:chOff x="1479786" y="2057400"/>
            <a:chExt cx="7283214" cy="4594591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14600" y="2057400"/>
              <a:ext cx="4143375" cy="421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4"/>
            <p:cNvSpPr txBox="1">
              <a:spLocks noChangeArrowheads="1"/>
            </p:cNvSpPr>
            <p:nvPr/>
          </p:nvSpPr>
          <p:spPr bwMode="auto">
            <a:xfrm>
              <a:off x="6477000" y="5943600"/>
              <a:ext cx="2286000" cy="4001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sz="2000" b="1">
                  <a:latin typeface="Calibri" pitchFamily="34" charset="0"/>
                </a:rPr>
                <a:t>Komora</a:t>
              </a:r>
            </a:p>
          </p:txBody>
        </p:sp>
        <p:sp>
          <p:nvSpPr>
            <p:cNvPr id="7" name="TextBox 5"/>
            <p:cNvSpPr txBox="1">
              <a:spLocks noChangeArrowheads="1"/>
            </p:cNvSpPr>
            <p:nvPr/>
          </p:nvSpPr>
          <p:spPr bwMode="auto">
            <a:xfrm>
              <a:off x="1524000" y="2057400"/>
              <a:ext cx="1143000" cy="4001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sz="2000" b="1">
                  <a:latin typeface="Calibri" pitchFamily="34" charset="0"/>
                </a:rPr>
                <a:t>Rotor</a:t>
              </a:r>
            </a:p>
          </p:txBody>
        </p:sp>
        <p:sp>
          <p:nvSpPr>
            <p:cNvPr id="8" name="TextBox 6"/>
            <p:cNvSpPr txBox="1">
              <a:spLocks noChangeArrowheads="1"/>
            </p:cNvSpPr>
            <p:nvPr/>
          </p:nvSpPr>
          <p:spPr bwMode="auto">
            <a:xfrm>
              <a:off x="1479786" y="5715001"/>
              <a:ext cx="2028237" cy="9369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>
                  <a:latin typeface="Calibri" pitchFamily="34" charset="0"/>
                </a:rPr>
                <a:t>WC ili čelične </a:t>
              </a:r>
              <a:r>
                <a:rPr lang="sr-Latn-CS" sz="2000" b="1" dirty="0" smtClean="0">
                  <a:latin typeface="Calibri" pitchFamily="34" charset="0"/>
                </a:rPr>
                <a:t>kuglice</a:t>
              </a:r>
              <a:endParaRPr lang="sr-Latn-CS" sz="2000" b="1" dirty="0">
                <a:latin typeface="Calibri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38200" y="2057400"/>
            <a:ext cx="8001000" cy="4724400"/>
            <a:chOff x="838200" y="2057400"/>
            <a:chExt cx="8001000" cy="4724400"/>
          </a:xfrm>
        </p:grpSpPr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838200" y="2057400"/>
              <a:ext cx="8001000" cy="4724400"/>
              <a:chOff x="838200" y="1828800"/>
              <a:chExt cx="8001000" cy="4724400"/>
            </a:xfrm>
          </p:grpSpPr>
          <p:grpSp>
            <p:nvGrpSpPr>
              <p:cNvPr id="10" name="Group 7"/>
              <p:cNvGrpSpPr>
                <a:grpSpLocks/>
              </p:cNvGrpSpPr>
              <p:nvPr/>
            </p:nvGrpSpPr>
            <p:grpSpPr bwMode="auto">
              <a:xfrm>
                <a:off x="4419600" y="1828800"/>
                <a:ext cx="4419600" cy="4724400"/>
                <a:chOff x="4419600" y="1828800"/>
                <a:chExt cx="4419600" cy="4724400"/>
              </a:xfrm>
            </p:grpSpPr>
            <p:pic>
              <p:nvPicPr>
                <p:cNvPr id="12" name="Picture 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l="57610"/>
                <a:stretch>
                  <a:fillRect/>
                </a:stretch>
              </p:blipFill>
              <p:spPr bwMode="auto">
                <a:xfrm>
                  <a:off x="5257800" y="1905000"/>
                  <a:ext cx="3581400" cy="4648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" name="TextBox 4"/>
                <p:cNvSpPr txBox="1">
                  <a:spLocks noChangeArrowheads="1"/>
                </p:cNvSpPr>
                <p:nvPr/>
              </p:nvSpPr>
              <p:spPr bwMode="auto">
                <a:xfrm>
                  <a:off x="4953000" y="1828800"/>
                  <a:ext cx="1524000" cy="36933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sr-Latn-CS" b="1">
                      <a:latin typeface="Calibri" pitchFamily="34" charset="0"/>
                    </a:rPr>
                    <a:t>Cev</a:t>
                  </a:r>
                </a:p>
              </p:txBody>
            </p:sp>
            <p:sp>
              <p:nvSpPr>
                <p:cNvPr id="14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4419600" y="2590800"/>
                  <a:ext cx="1524000" cy="36933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sr-Latn-CS" b="1">
                      <a:latin typeface="Calibri" pitchFamily="34" charset="0"/>
                    </a:rPr>
                    <a:t>Obrtni disk</a:t>
                  </a:r>
                </a:p>
              </p:txBody>
            </p:sp>
          </p:grpSp>
          <p:sp>
            <p:nvSpPr>
              <p:cNvPr id="11" name="TextBox 6"/>
              <p:cNvSpPr txBox="1">
                <a:spLocks noChangeArrowheads="1"/>
              </p:cNvSpPr>
              <p:nvPr/>
            </p:nvSpPr>
            <p:spPr bwMode="auto">
              <a:xfrm>
                <a:off x="838200" y="6096000"/>
                <a:ext cx="3505200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sr-Latn-CS">
                  <a:latin typeface="Calibri" pitchFamily="34" charset="0"/>
                </a:endParaRPr>
              </a:p>
            </p:txBody>
          </p:sp>
        </p:grpSp>
        <p:sp>
          <p:nvSpPr>
            <p:cNvPr id="15" name="Isosceles Triangle 14"/>
            <p:cNvSpPr/>
            <p:nvPr/>
          </p:nvSpPr>
          <p:spPr>
            <a:xfrm rot="2845376">
              <a:off x="5227129" y="4136788"/>
              <a:ext cx="457200" cy="90499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b="1" dirty="0" smtClean="0"/>
              <a:t>Dobijanje stvarnih partikulitnih kompozitnih materijala</a:t>
            </a:r>
            <a:endParaRPr lang="sr-Latn-C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733800"/>
          </a:xfrm>
        </p:spPr>
        <p:txBody>
          <a:bodyPr/>
          <a:lstStyle/>
          <a:p>
            <a:r>
              <a:rPr lang="sr-Latn-CS" dirty="0" smtClean="0"/>
              <a:t>Sinterovanje</a:t>
            </a:r>
          </a:p>
          <a:p>
            <a:r>
              <a:rPr lang="sr-Latn-CS" dirty="0" smtClean="0"/>
              <a:t>Hladno presovanje (za tocila)</a:t>
            </a: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sr-Latn-CS" dirty="0" smtClean="0"/>
              <a:t>Sinterovanje</a:t>
            </a:r>
            <a:endParaRPr lang="sr-Latn-CS" dirty="0"/>
          </a:p>
        </p:txBody>
      </p: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1371600" y="1219200"/>
            <a:ext cx="6934200" cy="5334000"/>
            <a:chOff x="-533400" y="2286000"/>
            <a:chExt cx="4953000" cy="4305300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/>
            <a:srcRect l="13100" t="12483" r="13100" b="4759"/>
            <a:stretch>
              <a:fillRect/>
            </a:stretch>
          </p:blipFill>
          <p:spPr bwMode="auto">
            <a:xfrm>
              <a:off x="304800" y="2362200"/>
              <a:ext cx="2819400" cy="422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8"/>
            <p:cNvSpPr txBox="1">
              <a:spLocks noChangeArrowheads="1"/>
            </p:cNvSpPr>
            <p:nvPr/>
          </p:nvSpPr>
          <p:spPr bwMode="auto">
            <a:xfrm>
              <a:off x="1371600" y="2286000"/>
              <a:ext cx="762000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gornji žig</a:t>
              </a:r>
            </a:p>
          </p:txBody>
        </p:sp>
        <p:sp>
          <p:nvSpPr>
            <p:cNvPr id="11" name="TextBox 9"/>
            <p:cNvSpPr txBox="1">
              <a:spLocks noChangeArrowheads="1"/>
            </p:cNvSpPr>
            <p:nvPr/>
          </p:nvSpPr>
          <p:spPr bwMode="auto">
            <a:xfrm>
              <a:off x="1219200" y="3849469"/>
              <a:ext cx="990600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 dirty="0">
                  <a:latin typeface="Calibri" pitchFamily="34" charset="0"/>
                </a:rPr>
                <a:t>donji žig</a:t>
              </a:r>
            </a:p>
            <a:p>
              <a:endParaRPr lang="sr-Latn-CS" b="1" dirty="0">
                <a:latin typeface="Calibri" pitchFamily="34" charset="0"/>
              </a:endParaRPr>
            </a:p>
          </p:txBody>
        </p:sp>
        <p:sp>
          <p:nvSpPr>
            <p:cNvPr id="12" name="TextBox 10"/>
            <p:cNvSpPr txBox="1">
              <a:spLocks noChangeArrowheads="1"/>
            </p:cNvSpPr>
            <p:nvPr/>
          </p:nvSpPr>
          <p:spPr bwMode="auto">
            <a:xfrm>
              <a:off x="-533400" y="3200400"/>
              <a:ext cx="6858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prah</a:t>
              </a:r>
            </a:p>
          </p:txBody>
        </p:sp>
        <p:sp>
          <p:nvSpPr>
            <p:cNvPr id="13" name="TextBox 11"/>
            <p:cNvSpPr txBox="1">
              <a:spLocks noChangeArrowheads="1"/>
            </p:cNvSpPr>
            <p:nvPr/>
          </p:nvSpPr>
          <p:spPr bwMode="auto">
            <a:xfrm>
              <a:off x="2667000" y="4038600"/>
              <a:ext cx="1143000" cy="61374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zagrejana</a:t>
              </a:r>
            </a:p>
            <a:p>
              <a:r>
                <a:rPr lang="sr-Latn-CS" b="1">
                  <a:latin typeface="Calibri" pitchFamily="34" charset="0"/>
                </a:rPr>
                <a:t>matrica</a:t>
              </a:r>
            </a:p>
          </p:txBody>
        </p:sp>
        <p:sp>
          <p:nvSpPr>
            <p:cNvPr id="14" name="TextBox 12"/>
            <p:cNvSpPr txBox="1">
              <a:spLocks noChangeArrowheads="1"/>
            </p:cNvSpPr>
            <p:nvPr/>
          </p:nvSpPr>
          <p:spPr bwMode="auto">
            <a:xfrm>
              <a:off x="3048000" y="3124200"/>
              <a:ext cx="13716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sinterovanje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sr-Latn-CS" dirty="0" smtClean="0"/>
              <a:t>Hladno presovanje</a:t>
            </a:r>
            <a:endParaRPr lang="sr-Latn-CS" dirty="0"/>
          </a:p>
        </p:txBody>
      </p:sp>
      <p:grpSp>
        <p:nvGrpSpPr>
          <p:cNvPr id="12" name="Group 11"/>
          <p:cNvGrpSpPr/>
          <p:nvPr/>
        </p:nvGrpSpPr>
        <p:grpSpPr>
          <a:xfrm>
            <a:off x="76200" y="1600200"/>
            <a:ext cx="4495800" cy="4191000"/>
            <a:chOff x="457200" y="2209800"/>
            <a:chExt cx="4495800" cy="41910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grayscl/>
            </a:blip>
            <a:srcRect l="1704" t="1727" r="2875" b="3304"/>
            <a:stretch>
              <a:fillRect/>
            </a:stretch>
          </p:blipFill>
          <p:spPr bwMode="auto">
            <a:xfrm>
              <a:off x="457200" y="2209800"/>
              <a:ext cx="4267200" cy="419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533400" y="2450068"/>
              <a:ext cx="1371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MEŠANJE</a:t>
              </a:r>
              <a:endParaRPr lang="sr-Latn-CS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19400" y="2438400"/>
              <a:ext cx="1905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Vezivno sredstvo</a:t>
              </a:r>
              <a:endParaRPr lang="sr-Latn-CS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10000" y="3124200"/>
              <a:ext cx="11430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Abrazivna zrna</a:t>
              </a:r>
              <a:endParaRPr lang="sr-Latn-C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05200" y="3733800"/>
              <a:ext cx="990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Dodaci</a:t>
              </a:r>
              <a:endParaRPr lang="sr-Latn-CS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95600" y="4126468"/>
              <a:ext cx="16764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KALUPOVANJE</a:t>
              </a:r>
              <a:endParaRPr lang="sr-Latn-CS" b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495800" y="3886200"/>
            <a:ext cx="4572000" cy="2819400"/>
            <a:chOff x="4495800" y="3886200"/>
            <a:chExt cx="4572000" cy="281940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grayscl/>
            </a:blip>
            <a:srcRect l="3089" t="2875" r="4247" b="5112"/>
            <a:stretch>
              <a:fillRect/>
            </a:stretch>
          </p:blipFill>
          <p:spPr bwMode="auto">
            <a:xfrm>
              <a:off x="4495800" y="3962400"/>
              <a:ext cx="4572000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Box 12"/>
            <p:cNvSpPr txBox="1"/>
            <p:nvPr/>
          </p:nvSpPr>
          <p:spPr>
            <a:xfrm>
              <a:off x="5715000" y="3886200"/>
              <a:ext cx="1371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PEČENJE</a:t>
              </a:r>
              <a:endParaRPr lang="sr-Latn-C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b="1" dirty="0" smtClean="0"/>
              <a:t>Primeri stvarnih partikulitnih kompozitnih materijala</a:t>
            </a:r>
            <a:endParaRPr lang="sr-Latn-C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525963"/>
          </a:xfrm>
        </p:spPr>
        <p:txBody>
          <a:bodyPr/>
          <a:lstStyle/>
          <a:p>
            <a:r>
              <a:rPr lang="sr-Latn-CS" dirty="0" smtClean="0"/>
              <a:t>Brusni alati (tocila)</a:t>
            </a:r>
          </a:p>
          <a:p>
            <a:r>
              <a:rPr lang="sr-Latn-CS" dirty="0" smtClean="0"/>
              <a:t>Pločice od tvrdog metala za rezanje</a:t>
            </a:r>
          </a:p>
          <a:p>
            <a:r>
              <a:rPr lang="sr-Latn-CS" dirty="0" smtClean="0"/>
              <a:t>Paneli za balističku zaštitu</a:t>
            </a:r>
          </a:p>
          <a:p>
            <a:r>
              <a:rPr lang="sr-Latn-CS" dirty="0" smtClean="0"/>
              <a:t>Kalupi i jezgra za livenje</a:t>
            </a:r>
          </a:p>
          <a:p>
            <a:r>
              <a:rPr lang="sr-Latn-CS" dirty="0" smtClean="0"/>
              <a:t>Električni kontakti</a:t>
            </a:r>
          </a:p>
          <a:p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sr-Latn-CS" dirty="0" smtClean="0"/>
              <a:t>Brusni alati</a:t>
            </a:r>
            <a:endParaRPr lang="sr-Latn-C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1295400"/>
            <a:ext cx="86106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 dirty="0" smtClean="0"/>
              <a:t>Sastoje se iz tri komponente:</a:t>
            </a:r>
          </a:p>
          <a:p>
            <a:endParaRPr lang="sr-Latn-CS" sz="2400" dirty="0" smtClean="0"/>
          </a:p>
          <a:p>
            <a:pPr>
              <a:buFont typeface="Arial" pitchFamily="34" charset="0"/>
              <a:buChar char="•"/>
            </a:pPr>
            <a:r>
              <a:rPr lang="sr-Latn-CS" sz="2400" b="1" dirty="0" smtClean="0"/>
              <a:t> Brusna  zrna (ojačavajuća komponenta kompozitnog  materijala)</a:t>
            </a:r>
          </a:p>
          <a:p>
            <a:r>
              <a:rPr lang="sr-Latn-CS" sz="2400" dirty="0" smtClean="0"/>
              <a:t>	- ostvaruju rezanje materijala obratka,</a:t>
            </a:r>
          </a:p>
          <a:p>
            <a:r>
              <a:rPr lang="sr-Latn-CS" sz="2400" dirty="0" smtClean="0"/>
              <a:t>	- imaju visoku tvrdoću i otpornost na visoke temperature.</a:t>
            </a:r>
          </a:p>
          <a:p>
            <a:endParaRPr lang="sr-Latn-CS" sz="1600" dirty="0" smtClean="0"/>
          </a:p>
          <a:p>
            <a:pPr>
              <a:buFont typeface="Arial" pitchFamily="34" charset="0"/>
              <a:buChar char="•"/>
            </a:pPr>
            <a:r>
              <a:rPr lang="sr-Latn-CS" sz="2400" b="1" dirty="0" smtClean="0"/>
              <a:t> Vezivno sredstvo (osnova kompozitnog materijala)</a:t>
            </a:r>
          </a:p>
          <a:p>
            <a:r>
              <a:rPr lang="sr-Latn-CS" sz="2400" dirty="0" smtClean="0"/>
              <a:t>	- drže brusna zrna na okupu, daju tocilu oblik i čvrstoću,</a:t>
            </a:r>
          </a:p>
          <a:p>
            <a:r>
              <a:rPr lang="sr-Latn-CS" sz="2400" dirty="0" smtClean="0"/>
              <a:t>	- dovoljna čvrstoća, žilavost i otpornost na udare, otpornost  </a:t>
            </a:r>
          </a:p>
          <a:p>
            <a:r>
              <a:rPr lang="sr-Latn-CS" sz="2400" dirty="0" smtClean="0"/>
              <a:t>	  na visoke temperature, ne reaguju sa sredstvima za </a:t>
            </a:r>
          </a:p>
          <a:p>
            <a:r>
              <a:rPr lang="sr-Latn-CS" sz="2400" dirty="0" smtClean="0"/>
              <a:t>	  hlađenje, poroznost.</a:t>
            </a:r>
          </a:p>
          <a:p>
            <a:endParaRPr lang="sr-Latn-CS" sz="1600" dirty="0" smtClean="0"/>
          </a:p>
          <a:p>
            <a:pPr>
              <a:buFont typeface="Arial" pitchFamily="34" charset="0"/>
              <a:buChar char="•"/>
            </a:pPr>
            <a:r>
              <a:rPr lang="sr-Latn-CS" sz="2400" b="1" dirty="0" smtClean="0"/>
              <a:t> Pore</a:t>
            </a:r>
          </a:p>
          <a:p>
            <a:r>
              <a:rPr lang="sr-Latn-CS" sz="2400" dirty="0" smtClean="0"/>
              <a:t>	- prihvataju skinutu strugotinu i omogućavaju intenzivnije </a:t>
            </a:r>
          </a:p>
          <a:p>
            <a:r>
              <a:rPr lang="sr-Latn-CS" sz="2400" dirty="0" smtClean="0"/>
              <a:t>	   hlađenje zrna i tocila</a:t>
            </a:r>
            <a:endParaRPr lang="sr-Latn-C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457200" y="360680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219200"/>
                <a:gridCol w="1295400"/>
                <a:gridCol w="1295400"/>
                <a:gridCol w="12192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Brusne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čestice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Al</a:t>
                      </a:r>
                      <a:r>
                        <a:rPr lang="sr-Latn-CS" baseline="-25000" dirty="0" smtClean="0"/>
                        <a:t>2</a:t>
                      </a:r>
                      <a:r>
                        <a:rPr lang="sr-Latn-CS" baseline="0" dirty="0" smtClean="0"/>
                        <a:t>O</a:t>
                      </a:r>
                      <a:r>
                        <a:rPr lang="sr-Latn-CS" baseline="-25000" dirty="0" smtClean="0"/>
                        <a:t>3</a:t>
                      </a:r>
                      <a:r>
                        <a:rPr lang="sr-Latn-CS" baseline="0" dirty="0" smtClean="0"/>
                        <a:t> 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SiC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B</a:t>
                      </a:r>
                      <a:r>
                        <a:rPr lang="sr-Latn-CS" baseline="-25000" dirty="0" smtClean="0"/>
                        <a:t>4</a:t>
                      </a:r>
                      <a:r>
                        <a:rPr lang="sr-Latn-CS" baseline="0" dirty="0" smtClean="0"/>
                        <a:t>C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cBN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Dijamant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Mikrotvrdoća HV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1800-2800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3300-3600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4000-5000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7300-9000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8600-10000</a:t>
                      </a:r>
                      <a:endParaRPr lang="sr-Latn-C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152400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Broj otvora na 1 in</a:t>
                      </a:r>
                      <a:r>
                        <a:rPr lang="en-US" dirty="0" smtClean="0"/>
                        <a:t>č</a:t>
                      </a:r>
                      <a:r>
                        <a:rPr lang="sr-Latn-CS" baseline="30000" dirty="0" smtClean="0"/>
                        <a:t>2</a:t>
                      </a:r>
                      <a:r>
                        <a:rPr lang="sr-Latn-CS" dirty="0" smtClean="0"/>
                        <a:t> sita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Prečnik zrna [mm]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b="0" dirty="0" smtClean="0">
                          <a:latin typeface="+mn-lt"/>
                        </a:rPr>
                        <a:t>8 </a:t>
                      </a:r>
                      <a:r>
                        <a:rPr lang="sr-Latn-CS" b="0" dirty="0" smtClean="0">
                          <a:latin typeface="+mn-lt"/>
                          <a:cs typeface="Times New Roman"/>
                        </a:rPr>
                        <a:t>÷ </a:t>
                      </a:r>
                      <a:r>
                        <a:rPr lang="sr-Latn-CS" b="0" dirty="0" smtClean="0">
                          <a:latin typeface="+mn-lt"/>
                        </a:rPr>
                        <a:t>24</a:t>
                      </a:r>
                      <a:endParaRPr lang="sr-Latn-CS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b="0" dirty="0" smtClean="0">
                          <a:latin typeface="+mn-lt"/>
                        </a:rPr>
                        <a:t>2,830 </a:t>
                      </a:r>
                      <a:r>
                        <a:rPr lang="sr-Latn-CS" b="0" dirty="0" smtClean="0">
                          <a:latin typeface="+mn-lt"/>
                          <a:cs typeface="Times New Roman"/>
                        </a:rPr>
                        <a:t>÷ 0,840</a:t>
                      </a:r>
                      <a:endParaRPr lang="sr-Latn-CS" b="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b="0" dirty="0" smtClean="0">
                          <a:latin typeface="+mn-lt"/>
                        </a:rPr>
                        <a:t>30 </a:t>
                      </a:r>
                      <a:r>
                        <a:rPr lang="sr-Latn-CS" b="0" dirty="0" smtClean="0">
                          <a:latin typeface="+mn-lt"/>
                          <a:cs typeface="Times New Roman"/>
                        </a:rPr>
                        <a:t>÷ 60</a:t>
                      </a:r>
                      <a:endParaRPr lang="sr-Latn-CS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b="0" dirty="0" smtClean="0">
                          <a:latin typeface="+mn-lt"/>
                        </a:rPr>
                        <a:t>0,710 </a:t>
                      </a:r>
                      <a:r>
                        <a:rPr lang="sr-Latn-CS" b="0" dirty="0" smtClean="0">
                          <a:latin typeface="+mn-lt"/>
                          <a:cs typeface="Times New Roman"/>
                        </a:rPr>
                        <a:t>÷ 0,297</a:t>
                      </a:r>
                      <a:endParaRPr lang="sr-Latn-CS" b="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b="0" dirty="0" smtClean="0">
                          <a:latin typeface="+mn-lt"/>
                        </a:rPr>
                        <a:t>70 </a:t>
                      </a:r>
                      <a:r>
                        <a:rPr lang="sr-Latn-CS" b="0" dirty="0" smtClean="0">
                          <a:latin typeface="+mn-lt"/>
                          <a:cs typeface="Times New Roman"/>
                        </a:rPr>
                        <a:t>÷ 220</a:t>
                      </a:r>
                      <a:endParaRPr lang="sr-Latn-CS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b="0" dirty="0" smtClean="0">
                          <a:latin typeface="+mn-lt"/>
                        </a:rPr>
                        <a:t>0,250 </a:t>
                      </a:r>
                      <a:r>
                        <a:rPr lang="sr-Latn-CS" b="0" dirty="0" smtClean="0">
                          <a:latin typeface="+mn-lt"/>
                          <a:cs typeface="Times New Roman"/>
                        </a:rPr>
                        <a:t>÷ 0,062</a:t>
                      </a:r>
                      <a:endParaRPr lang="sr-Latn-CS" b="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b="0" dirty="0" smtClean="0">
                          <a:latin typeface="+mn-lt"/>
                        </a:rPr>
                        <a:t>240 </a:t>
                      </a:r>
                      <a:r>
                        <a:rPr lang="sr-Latn-CS" b="0" dirty="0" smtClean="0">
                          <a:latin typeface="+mn-lt"/>
                          <a:cs typeface="Times New Roman"/>
                        </a:rPr>
                        <a:t>÷ 800</a:t>
                      </a:r>
                      <a:endParaRPr lang="sr-Latn-CS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b="0" dirty="0" smtClean="0">
                          <a:latin typeface="+mn-lt"/>
                        </a:rPr>
                        <a:t>0,053 </a:t>
                      </a:r>
                      <a:r>
                        <a:rPr lang="sr-Latn-CS" b="0" dirty="0" smtClean="0">
                          <a:latin typeface="+mn-lt"/>
                          <a:cs typeface="Times New Roman"/>
                        </a:rPr>
                        <a:t>÷ 0,007</a:t>
                      </a:r>
                      <a:endParaRPr lang="sr-Latn-CS" b="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b="0" dirty="0" smtClean="0">
                          <a:latin typeface="+mn-lt"/>
                        </a:rPr>
                        <a:t>1000 </a:t>
                      </a:r>
                      <a:r>
                        <a:rPr lang="sr-Latn-CS" b="0" dirty="0" smtClean="0">
                          <a:latin typeface="+mn-lt"/>
                          <a:cs typeface="Times New Roman"/>
                        </a:rPr>
                        <a:t>÷ 2500</a:t>
                      </a:r>
                      <a:endParaRPr lang="sr-Latn-CS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0,006 </a:t>
                      </a:r>
                      <a:r>
                        <a:rPr lang="sr-Latn-CS" b="0" dirty="0" smtClean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÷ 0,004</a:t>
                      </a:r>
                      <a:endParaRPr lang="sr-Latn-CS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3810000"/>
            <a:ext cx="4572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b="1" dirty="0" smtClean="0"/>
              <a:t>Materijali osnove:</a:t>
            </a:r>
          </a:p>
          <a:p>
            <a:endParaRPr lang="sr-Latn-CS" dirty="0" smtClean="0"/>
          </a:p>
          <a:p>
            <a:pPr>
              <a:buFont typeface="Arial" pitchFamily="34" charset="0"/>
              <a:buChar char="•"/>
            </a:pPr>
            <a:r>
              <a:rPr lang="sr-Latn-CS" dirty="0" smtClean="0"/>
              <a:t> </a:t>
            </a:r>
            <a:r>
              <a:rPr lang="sr-Latn-CS" sz="2000" dirty="0" smtClean="0"/>
              <a:t>bakelit</a:t>
            </a:r>
          </a:p>
          <a:p>
            <a:pPr>
              <a:buFont typeface="Arial" pitchFamily="34" charset="0"/>
              <a:buChar char="•"/>
            </a:pPr>
            <a:r>
              <a:rPr lang="sr-Latn-CS" sz="2000" dirty="0" smtClean="0"/>
              <a:t> guma</a:t>
            </a:r>
          </a:p>
          <a:p>
            <a:pPr>
              <a:buFont typeface="Arial" pitchFamily="34" charset="0"/>
              <a:buChar char="•"/>
            </a:pPr>
            <a:r>
              <a:rPr lang="sr-Latn-CS" sz="2000" dirty="0" smtClean="0"/>
              <a:t> keramika (glina, kvarc, kaolin...)</a:t>
            </a:r>
          </a:p>
          <a:p>
            <a:pPr>
              <a:buFont typeface="Arial" pitchFamily="34" charset="0"/>
              <a:buChar char="•"/>
            </a:pPr>
            <a:r>
              <a:rPr lang="sr-Latn-CS" sz="2000" dirty="0" smtClean="0"/>
              <a:t> silikati (vodeno staklo i glina)</a:t>
            </a:r>
          </a:p>
          <a:p>
            <a:pPr>
              <a:buFont typeface="Arial" pitchFamily="34" charset="0"/>
              <a:buChar char="•"/>
            </a:pPr>
            <a:r>
              <a:rPr lang="sr-Latn-CS" sz="2000" dirty="0" smtClean="0"/>
              <a:t> magneziti (magnezit i rastvor magnezijum hlorida u vodi)</a:t>
            </a:r>
          </a:p>
          <a:p>
            <a:pPr>
              <a:buFont typeface="Arial" pitchFamily="34" charset="0"/>
              <a:buChar char="•"/>
            </a:pPr>
            <a:r>
              <a:rPr lang="sr-Latn-CS" sz="2000" dirty="0" smtClean="0"/>
              <a:t>  legure metala (Cu, Sn, Fe, Al, Ni...)</a:t>
            </a:r>
            <a:endParaRPr lang="sr-Latn-C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3810000"/>
            <a:ext cx="3124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b="1" dirty="0" smtClean="0"/>
              <a:t>Poroznost: </a:t>
            </a:r>
            <a:r>
              <a:rPr lang="sr-Latn-CS" sz="2000" dirty="0" smtClean="0"/>
              <a:t> od 1 do 70 %</a:t>
            </a:r>
          </a:p>
          <a:p>
            <a:pPr>
              <a:buFont typeface="Arial" pitchFamily="34" charset="0"/>
              <a:buChar char="•"/>
            </a:pPr>
            <a:endParaRPr lang="sr-Latn-CS" dirty="0" smtClean="0"/>
          </a:p>
          <a:p>
            <a:pPr>
              <a:buFont typeface="Arial" pitchFamily="34" charset="0"/>
              <a:buChar char="•"/>
            </a:pPr>
            <a:endParaRPr lang="sr-Latn-CS" dirty="0" smtClean="0"/>
          </a:p>
          <a:p>
            <a:endParaRPr lang="sr-Latn-C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5410200" y="4182948"/>
            <a:ext cx="3048000" cy="250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b="1" smtClean="0"/>
              <a:t>Definicija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sr-Latn-CS" b="1" dirty="0" smtClean="0"/>
              <a:t>    Materijali koji se sastoje od dva ili više konstituen</a:t>
            </a:r>
            <a:r>
              <a:rPr lang="en-US" b="1" dirty="0" smtClean="0"/>
              <a:t>a</a:t>
            </a:r>
            <a:r>
              <a:rPr lang="sr-Latn-CS" b="1" dirty="0" smtClean="0"/>
              <a:t>ta:</a:t>
            </a:r>
          </a:p>
          <a:p>
            <a:pPr eaLnBrk="1" hangingPunct="1">
              <a:buFont typeface="Arial" charset="0"/>
              <a:buNone/>
            </a:pPr>
            <a:endParaRPr lang="sr-Latn-CS" b="1" dirty="0" smtClean="0"/>
          </a:p>
          <a:p>
            <a:pPr eaLnBrk="1" hangingPunct="1"/>
            <a:r>
              <a:rPr lang="sr-Latn-CS" b="1" dirty="0" smtClean="0"/>
              <a:t>koji se razlikuju po hemijskom sastavu i koji se suštinski ne rastvaraju jedan u drugom,</a:t>
            </a:r>
          </a:p>
          <a:p>
            <a:pPr eaLnBrk="1" hangingPunct="1"/>
            <a:r>
              <a:rPr lang="sr-Latn-CS" b="1" dirty="0" smtClean="0"/>
              <a:t>čime se dobija kombinacija osobina koje konstituenti nemaju i</a:t>
            </a:r>
          </a:p>
          <a:p>
            <a:r>
              <a:rPr lang="en-US" b="1" dirty="0" smtClean="0"/>
              <a:t>(</a:t>
            </a:r>
            <a:r>
              <a:rPr lang="sr-Latn-CS" b="1" dirty="0" smtClean="0"/>
              <a:t>koji su zasebno dobijeni.</a:t>
            </a:r>
            <a:r>
              <a:rPr lang="en-US" b="1" dirty="0" smtClean="0"/>
              <a:t>)</a:t>
            </a:r>
            <a:endParaRPr lang="sr-Latn-CS" b="1" dirty="0" smtClean="0"/>
          </a:p>
          <a:p>
            <a:pPr eaLnBrk="1" hangingPunct="1">
              <a:buFont typeface="Arial" charset="0"/>
              <a:buNone/>
            </a:pPr>
            <a:endParaRPr lang="sr-Latn-C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207856"/>
            <a:ext cx="4724400" cy="2269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335280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Group 12"/>
          <p:cNvGrpSpPr/>
          <p:nvPr/>
        </p:nvGrpSpPr>
        <p:grpSpPr>
          <a:xfrm>
            <a:off x="304800" y="228600"/>
            <a:ext cx="5105400" cy="3581400"/>
            <a:chOff x="295955" y="215657"/>
            <a:chExt cx="4512809" cy="297307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/>
            <a:srcRect l="1429" t="2229" r="2857" b="1943"/>
            <a:stretch>
              <a:fillRect/>
            </a:stretch>
          </p:blipFill>
          <p:spPr bwMode="auto">
            <a:xfrm>
              <a:off x="295955" y="215657"/>
              <a:ext cx="4512809" cy="2720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3048000" y="457200"/>
              <a:ext cx="6858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Zrno</a:t>
              </a:r>
              <a:endParaRPr lang="sr-Latn-CS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48000" y="838200"/>
              <a:ext cx="6858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Pora</a:t>
              </a:r>
              <a:endParaRPr lang="sr-Latn-C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48000" y="1371600"/>
              <a:ext cx="9906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Vezivno sredstvo</a:t>
              </a:r>
              <a:endParaRPr lang="sr-Latn-C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33600" y="2819400"/>
              <a:ext cx="1219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Strugotina</a:t>
              </a:r>
              <a:endParaRPr lang="sr-Latn-CS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57400" y="2362200"/>
              <a:ext cx="1600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Odvojeno zrno</a:t>
              </a:r>
              <a:endParaRPr lang="sr-Latn-CS" b="1" dirty="0"/>
            </a:p>
          </p:txBody>
        </p:sp>
      </p:grpSp>
      <p:pic>
        <p:nvPicPr>
          <p:cNvPr id="1026" name="Picture 2" descr="C:\Documents and Settings\Sebastian Balos\My Documents\Slijpste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381000"/>
            <a:ext cx="3657265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191000" cy="1143000"/>
          </a:xfrm>
        </p:spPr>
        <p:txBody>
          <a:bodyPr/>
          <a:lstStyle/>
          <a:p>
            <a:r>
              <a:rPr lang="sr-Latn-CS" dirty="0" smtClean="0"/>
              <a:t>Tvrdi metal</a:t>
            </a:r>
            <a:endParaRPr lang="sr-Latn-CS" dirty="0"/>
          </a:p>
        </p:txBody>
      </p:sp>
      <p:grpSp>
        <p:nvGrpSpPr>
          <p:cNvPr id="19" name="Group 18"/>
          <p:cNvGrpSpPr/>
          <p:nvPr/>
        </p:nvGrpSpPr>
        <p:grpSpPr>
          <a:xfrm>
            <a:off x="5791200" y="152400"/>
            <a:ext cx="3505200" cy="6724710"/>
            <a:chOff x="5791200" y="152400"/>
            <a:chExt cx="3505200" cy="672471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lum bright="10000" contrast="10000"/>
            </a:blip>
            <a:srcRect/>
            <a:stretch>
              <a:fillRect/>
            </a:stretch>
          </p:blipFill>
          <p:spPr bwMode="auto">
            <a:xfrm>
              <a:off x="5962526" y="152400"/>
              <a:ext cx="3105274" cy="655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7" name="Group 16"/>
            <p:cNvGrpSpPr/>
            <p:nvPr/>
          </p:nvGrpSpPr>
          <p:grpSpPr>
            <a:xfrm>
              <a:off x="5791200" y="2114490"/>
              <a:ext cx="3505200" cy="4762620"/>
              <a:chOff x="5791200" y="2114490"/>
              <a:chExt cx="3505200" cy="4762620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6400800" y="2114490"/>
                <a:ext cx="2667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CS" sz="2000" b="1" dirty="0" smtClean="0"/>
                  <a:t>Fina </a:t>
                </a:r>
                <a:r>
                  <a:rPr lang="sr-Latn-CS" sz="2000" b="1" dirty="0" smtClean="0">
                    <a:sym typeface="Symbol"/>
                  </a:rPr>
                  <a:t>-faza (~7 m)</a:t>
                </a:r>
                <a:endParaRPr lang="sr-Latn-CS" sz="2000" b="1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791200" y="4324290"/>
                <a:ext cx="3505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CS" sz="2000" b="1" dirty="0" smtClean="0"/>
                  <a:t>Srednje gruba </a:t>
                </a:r>
                <a:r>
                  <a:rPr lang="sr-Latn-CS" sz="2000" b="1" dirty="0" smtClean="0">
                    <a:sym typeface="Symbol"/>
                  </a:rPr>
                  <a:t>-faza (~21 m)</a:t>
                </a:r>
                <a:endParaRPr lang="sr-Latn-CS" sz="2000" b="1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096000" y="6477000"/>
                <a:ext cx="2971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CS" sz="2000" b="1" dirty="0" smtClean="0"/>
                  <a:t>Gruba </a:t>
                </a:r>
                <a:r>
                  <a:rPr lang="sr-Latn-CS" sz="2000" b="1" dirty="0" smtClean="0">
                    <a:sym typeface="Symbol"/>
                  </a:rPr>
                  <a:t>-faza (~42 m)</a:t>
                </a:r>
                <a:endParaRPr lang="sr-Latn-CS" sz="2000" b="1" dirty="0"/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152400" y="914400"/>
            <a:ext cx="5867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CS" sz="2400" b="1" dirty="0" smtClean="0"/>
              <a:t> Volfram-karbid (WC) spojen kobaltom (Co)</a:t>
            </a:r>
          </a:p>
          <a:p>
            <a:pPr>
              <a:buFont typeface="Arial" pitchFamily="34" charset="0"/>
              <a:buChar char="•"/>
            </a:pPr>
            <a:r>
              <a:rPr lang="sr-Latn-CS" sz="2400" b="1" dirty="0" smtClean="0"/>
              <a:t> Koristi se za:</a:t>
            </a:r>
          </a:p>
          <a:p>
            <a:pPr>
              <a:buFontTx/>
              <a:buChar char="-"/>
            </a:pPr>
            <a:r>
              <a:rPr lang="sr-Latn-CS" sz="2400" b="1" dirty="0" smtClean="0"/>
              <a:t>obradu rezanjem </a:t>
            </a:r>
          </a:p>
          <a:p>
            <a:pPr>
              <a:buFontTx/>
              <a:buChar char="-"/>
            </a:pPr>
            <a:r>
              <a:rPr lang="sr-Latn-CS" sz="2400" b="1" dirty="0" smtClean="0"/>
              <a:t>zamenu za olovo u netoksičnoj streljačkoj municiji i za probojnu municiju</a:t>
            </a:r>
          </a:p>
          <a:p>
            <a:pPr>
              <a:buFontTx/>
              <a:buChar char="-"/>
            </a:pPr>
            <a:r>
              <a:rPr lang="sr-Latn-CS" sz="2400" b="1" dirty="0" smtClean="0"/>
              <a:t>sportsku opremu – kandže za tvrde podloge (biciklizam), vrhovi štapova za planinarenje</a:t>
            </a:r>
            <a:endParaRPr lang="sr-Latn-C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67200" y="4114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C</a:t>
            </a:r>
            <a:endParaRPr lang="sr-Latn-C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657600" y="4572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W</a:t>
            </a:r>
            <a:endParaRPr lang="sr-Latn-CS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1" y="3657600"/>
            <a:ext cx="6019799" cy="3124200"/>
            <a:chOff x="1" y="3657600"/>
            <a:chExt cx="6019799" cy="312420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" y="3712882"/>
              <a:ext cx="4648200" cy="2916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Left Arrow 13"/>
            <p:cNvSpPr/>
            <p:nvPr/>
          </p:nvSpPr>
          <p:spPr>
            <a:xfrm>
              <a:off x="4648200" y="4648200"/>
              <a:ext cx="990600" cy="533400"/>
            </a:xfrm>
            <a:prstGeom prst="lef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495800" y="5181600"/>
              <a:ext cx="1524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Heksagonalna gusto složena struktura</a:t>
              </a:r>
              <a:endParaRPr lang="sr-Latn-CS" b="1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066800" y="3657600"/>
              <a:ext cx="2590800" cy="3124200"/>
            </a:xfrm>
            <a:prstGeom prst="round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26193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r="30769"/>
          <a:stretch>
            <a:fillRect/>
          </a:stretch>
        </p:blipFill>
        <p:spPr bwMode="auto">
          <a:xfrm>
            <a:off x="2971800" y="228600"/>
            <a:ext cx="4114800" cy="1698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385675"/>
            <a:ext cx="1697176" cy="62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4343400"/>
            <a:ext cx="3505200" cy="233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2209800"/>
            <a:ext cx="30736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5200" y="2209800"/>
            <a:ext cx="3557305" cy="26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Down Arrow 10"/>
          <p:cNvSpPr/>
          <p:nvPr/>
        </p:nvSpPr>
        <p:spPr>
          <a:xfrm>
            <a:off x="2133600" y="2514600"/>
            <a:ext cx="457200" cy="11430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2" name="Down Arrow 11"/>
          <p:cNvSpPr/>
          <p:nvPr/>
        </p:nvSpPr>
        <p:spPr>
          <a:xfrm rot="18000000">
            <a:off x="6705234" y="5474824"/>
            <a:ext cx="457200" cy="11430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3" name="Down Arrow 12"/>
          <p:cNvSpPr/>
          <p:nvPr/>
        </p:nvSpPr>
        <p:spPr>
          <a:xfrm rot="15644457">
            <a:off x="1210435" y="5003875"/>
            <a:ext cx="457200" cy="11430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sr-Latn-CS" sz="2400" dirty="0" smtClean="0"/>
              <a:t>Paneli za balističku zaštitu ovog tipa daju efikasnost keramike uz efikasnije zaustavljanje širenja prsline i veću otpornost na višestuke pogotke.</a:t>
            </a:r>
          </a:p>
          <a:p>
            <a:pPr eaLnBrk="1" hangingPunct="1">
              <a:buFont typeface="Arial" charset="0"/>
              <a:buNone/>
            </a:pPr>
            <a:r>
              <a:rPr lang="sr-Latn-CS" sz="2400" dirty="0" smtClean="0"/>
              <a:t>Oklopni paneli EXOTE (oko 70 % TiC):</a:t>
            </a:r>
          </a:p>
          <a:p>
            <a:pPr eaLnBrk="1" hangingPunct="1">
              <a:buFont typeface="Arial" charset="0"/>
              <a:buNone/>
            </a:pPr>
            <a:endParaRPr lang="sr-Latn-CS" dirty="0" smtClean="0"/>
          </a:p>
        </p:txBody>
      </p:sp>
      <p:sp>
        <p:nvSpPr>
          <p:cNvPr id="43011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r-Latn-CS" dirty="0" smtClean="0"/>
              <a:t>Paneli za balističku zaštitu: </a:t>
            </a:r>
            <a:br>
              <a:rPr lang="sr-Latn-CS" dirty="0" smtClean="0"/>
            </a:br>
            <a:r>
              <a:rPr lang="sr-Latn-CS" dirty="0" smtClean="0"/>
              <a:t>legura Ti + čestice TiC</a:t>
            </a:r>
            <a:endParaRPr lang="sr-Latn-CS" dirty="0" smtClean="0">
              <a:solidFill>
                <a:srgbClr val="FF0000"/>
              </a:solidFill>
            </a:endParaRP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/>
          <a:srcRect l="20000" r="3999"/>
          <a:stretch>
            <a:fillRect/>
          </a:stretch>
        </p:blipFill>
        <p:spPr bwMode="auto">
          <a:xfrm>
            <a:off x="4871936" y="3048000"/>
            <a:ext cx="4043464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52400" y="3505200"/>
            <a:ext cx="3962400" cy="3200400"/>
            <a:chOff x="3405188" y="2667000"/>
            <a:chExt cx="2708290" cy="2133599"/>
          </a:xfrm>
        </p:grpSpPr>
        <p:pic>
          <p:nvPicPr>
            <p:cNvPr id="43014" name="Picture 6"/>
            <p:cNvPicPr>
              <a:picLocks noChangeAspect="1" noChangeArrowheads="1"/>
            </p:cNvPicPr>
            <p:nvPr/>
          </p:nvPicPr>
          <p:blipFill>
            <a:blip r:embed="rId3"/>
            <a:srcRect t="11462"/>
            <a:stretch>
              <a:fillRect/>
            </a:stretch>
          </p:blipFill>
          <p:spPr bwMode="auto">
            <a:xfrm>
              <a:off x="3405188" y="2667000"/>
              <a:ext cx="2708290" cy="2133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15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29000" y="4419600"/>
              <a:ext cx="495300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1143000" y="318129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b="1" dirty="0" smtClean="0"/>
              <a:t>Legura Ti</a:t>
            </a:r>
            <a:endParaRPr lang="sr-Latn-CS" sz="2000" b="1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57200" y="3324255"/>
            <a:ext cx="685800" cy="40954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2195527" y="3490926"/>
            <a:ext cx="638146" cy="457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667000" y="318129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b="1" dirty="0" smtClean="0"/>
              <a:t> Keramika TiC</a:t>
            </a:r>
            <a:endParaRPr lang="sr-Latn-C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11"/>
          <p:cNvSpPr txBox="1">
            <a:spLocks noChangeArrowheads="1"/>
          </p:cNvSpPr>
          <p:nvPr/>
        </p:nvSpPr>
        <p:spPr bwMode="auto">
          <a:xfrm>
            <a:off x="5791200" y="304800"/>
            <a:ext cx="2362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2400" b="1">
                <a:latin typeface="Calibri" pitchFamily="34" charset="0"/>
              </a:rPr>
              <a:t>Mehanizam </a:t>
            </a:r>
          </a:p>
          <a:p>
            <a:r>
              <a:rPr lang="sr-Latn-CS" sz="2400" b="1">
                <a:latin typeface="Calibri" pitchFamily="34" charset="0"/>
              </a:rPr>
              <a:t>balističke zaštite kao kod keramike </a:t>
            </a:r>
          </a:p>
        </p:txBody>
      </p:sp>
      <p:sp>
        <p:nvSpPr>
          <p:cNvPr id="44035" name="TextBox 12"/>
          <p:cNvSpPr txBox="1">
            <a:spLocks noChangeArrowheads="1"/>
          </p:cNvSpPr>
          <p:nvPr/>
        </p:nvSpPr>
        <p:spPr bwMode="auto">
          <a:xfrm>
            <a:off x="6324600" y="4800600"/>
            <a:ext cx="2819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CS" sz="2400" b="1" dirty="0">
                <a:latin typeface="Calibri" pitchFamily="34" charset="0"/>
              </a:rPr>
              <a:t>Balistička efikasnost kompozitnog materijala sistema Ti-TiC (Exote)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0" y="3276601"/>
            <a:ext cx="6400800" cy="3505200"/>
            <a:chOff x="-217456" y="228601"/>
            <a:chExt cx="6400094" cy="3505200"/>
          </a:xfrm>
        </p:grpSpPr>
        <p:pic>
          <p:nvPicPr>
            <p:cNvPr id="44046" name="Picture 5"/>
            <p:cNvPicPr>
              <a:picLocks noChangeAspect="1" noChangeArrowheads="1"/>
            </p:cNvPicPr>
            <p:nvPr/>
          </p:nvPicPr>
          <p:blipFill>
            <a:blip r:embed="rId2"/>
            <a:srcRect b="14076"/>
            <a:stretch>
              <a:fillRect/>
            </a:stretch>
          </p:blipFill>
          <p:spPr bwMode="auto">
            <a:xfrm rot="5400000">
              <a:off x="1872065" y="-576773"/>
              <a:ext cx="3505200" cy="51159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47" name="TextBox 14"/>
            <p:cNvSpPr txBox="1">
              <a:spLocks noChangeArrowheads="1"/>
            </p:cNvSpPr>
            <p:nvPr/>
          </p:nvSpPr>
          <p:spPr bwMode="auto">
            <a:xfrm>
              <a:off x="-217456" y="1752600"/>
              <a:ext cx="990601" cy="9233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sr-Latn-CS" dirty="0">
                <a:latin typeface="Calibri" pitchFamily="34" charset="0"/>
              </a:endParaRPr>
            </a:p>
            <a:p>
              <a:pPr algn="ctr"/>
              <a:r>
                <a:rPr lang="sr-Latn-CS" b="1" dirty="0" smtClean="0">
                  <a:latin typeface="Calibri" pitchFamily="34" charset="0"/>
                </a:rPr>
                <a:t>Ti+TiC</a:t>
              </a:r>
            </a:p>
            <a:p>
              <a:pPr algn="ctr"/>
              <a:r>
                <a:rPr lang="sr-Latn-CS" b="1" dirty="0" smtClean="0">
                  <a:latin typeface="Calibri" pitchFamily="34" charset="0"/>
                </a:rPr>
                <a:t>(EXOTE)</a:t>
              </a:r>
              <a:endParaRPr lang="sr-Latn-CS" b="1" dirty="0">
                <a:latin typeface="Calibri" pitchFamily="34" charset="0"/>
              </a:endParaRPr>
            </a:p>
          </p:txBody>
        </p:sp>
        <p:sp>
          <p:nvSpPr>
            <p:cNvPr id="44048" name="TextBox 15"/>
            <p:cNvSpPr txBox="1">
              <a:spLocks noChangeArrowheads="1"/>
            </p:cNvSpPr>
            <p:nvPr/>
          </p:nvSpPr>
          <p:spPr bwMode="auto">
            <a:xfrm>
              <a:off x="11119" y="304800"/>
              <a:ext cx="1360455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sr-Latn-CS" dirty="0">
                <a:latin typeface="Calibri" pitchFamily="34" charset="0"/>
              </a:endParaRPr>
            </a:p>
            <a:p>
              <a:r>
                <a:rPr lang="sr-Latn-CS" b="1" dirty="0" smtClean="0">
                  <a:latin typeface="Calibri" pitchFamily="34" charset="0"/>
                </a:rPr>
                <a:t>Čelik za balističku zaštitu</a:t>
              </a:r>
              <a:endParaRPr lang="sr-Latn-CS" b="1" dirty="0">
                <a:latin typeface="Calibri" pitchFamily="34" charset="0"/>
              </a:endParaRP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228600" y="304800"/>
            <a:ext cx="5105400" cy="3057525"/>
            <a:chOff x="228600" y="3876675"/>
            <a:chExt cx="4762500" cy="2752725"/>
          </a:xfrm>
        </p:grpSpPr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228600" y="3876675"/>
              <a:ext cx="4762500" cy="2752725"/>
              <a:chOff x="533400" y="3733800"/>
              <a:chExt cx="4762500" cy="2752725"/>
            </a:xfrm>
          </p:grpSpPr>
          <p:pic>
            <p:nvPicPr>
              <p:cNvPr id="44041" name="Picture 2" descr="G:\oruzje\slike\slike\Stari kompjuter\5e.gif"/>
              <p:cNvPicPr>
                <a:picLocks noChangeAspect="1" noChangeArrowheads="1"/>
              </p:cNvPicPr>
              <p:nvPr/>
            </p:nvPicPr>
            <p:blipFill>
              <a:blip r:embed="rId3"/>
              <a:srcRect t="18130"/>
              <a:stretch>
                <a:fillRect/>
              </a:stretch>
            </p:blipFill>
            <p:spPr bwMode="auto">
              <a:xfrm>
                <a:off x="533400" y="3733800"/>
                <a:ext cx="4762500" cy="2752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4042" name="TextBox 7"/>
              <p:cNvSpPr txBox="1">
                <a:spLocks noChangeArrowheads="1"/>
              </p:cNvSpPr>
              <p:nvPr/>
            </p:nvSpPr>
            <p:spPr bwMode="auto">
              <a:xfrm>
                <a:off x="2971799" y="3790890"/>
                <a:ext cx="1328951" cy="36022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sr-Latn-CS" sz="2000" b="1">
                    <a:latin typeface="Calibri" pitchFamily="34" charset="0"/>
                  </a:rPr>
                  <a:t>Ti+TiC</a:t>
                </a:r>
              </a:p>
            </p:txBody>
          </p:sp>
          <p:sp>
            <p:nvSpPr>
              <p:cNvPr id="44043" name="TextBox 8"/>
              <p:cNvSpPr txBox="1">
                <a:spLocks noChangeArrowheads="1"/>
              </p:cNvSpPr>
              <p:nvPr/>
            </p:nvSpPr>
            <p:spPr bwMode="auto">
              <a:xfrm>
                <a:off x="3352800" y="4267200"/>
                <a:ext cx="1828800" cy="63731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sr-Latn-CS" sz="2000" b="1" dirty="0" smtClean="0">
                    <a:latin typeface="Calibri" pitchFamily="34" charset="0"/>
                  </a:rPr>
                  <a:t>Lom </a:t>
                </a:r>
                <a:r>
                  <a:rPr lang="sr-Latn-CS" sz="2000" b="1" dirty="0">
                    <a:latin typeface="Calibri" pitchFamily="34" charset="0"/>
                  </a:rPr>
                  <a:t>probojnog jezgra</a:t>
                </a:r>
              </a:p>
            </p:txBody>
          </p:sp>
          <p:sp>
            <p:nvSpPr>
              <p:cNvPr id="44044" name="TextBox 9"/>
              <p:cNvSpPr txBox="1">
                <a:spLocks noChangeArrowheads="1"/>
              </p:cNvSpPr>
              <p:nvPr/>
            </p:nvSpPr>
            <p:spPr bwMode="auto">
              <a:xfrm>
                <a:off x="3048000" y="5334000"/>
                <a:ext cx="1447800" cy="40011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sr-Latn-CS" sz="2000" b="1">
                    <a:latin typeface="Calibri" pitchFamily="34" charset="0"/>
                  </a:rPr>
                  <a:t>Konični lom</a:t>
                </a:r>
              </a:p>
            </p:txBody>
          </p:sp>
          <p:sp>
            <p:nvSpPr>
              <p:cNvPr id="44045" name="TextBox 10"/>
              <p:cNvSpPr txBox="1">
                <a:spLocks noChangeArrowheads="1"/>
              </p:cNvSpPr>
              <p:nvPr/>
            </p:nvSpPr>
            <p:spPr bwMode="auto">
              <a:xfrm>
                <a:off x="2514600" y="5791200"/>
                <a:ext cx="2743200" cy="40011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sr-Latn-CS" sz="2000" b="1">
                    <a:latin typeface="Calibri" pitchFamily="34" charset="0"/>
                  </a:rPr>
                  <a:t>čelik, kevlar, dyneema</a:t>
                </a:r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 rot="10800000">
              <a:off x="914246" y="4191109"/>
              <a:ext cx="533116" cy="30443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0800000" flipV="1">
              <a:off x="914246" y="5334504"/>
              <a:ext cx="533116" cy="38017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685800" y="3962400"/>
            <a:ext cx="381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/>
              <a:t>{</a:t>
            </a:r>
            <a:endParaRPr lang="sr-Latn-CS" sz="1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Latn-CS" dirty="0" smtClean="0"/>
              <a:t>Oklopni paneli Onnex (~70 % B</a:t>
            </a:r>
            <a:r>
              <a:rPr lang="sr-Latn-CS" baseline="-25000" dirty="0" smtClean="0"/>
              <a:t>4</a:t>
            </a:r>
            <a:r>
              <a:rPr lang="sr-Latn-CS" dirty="0" smtClean="0"/>
              <a:t>C)</a:t>
            </a:r>
            <a:endParaRPr lang="sr-Latn-C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 smtClean="0"/>
              <a:t>Paneli za balističku zaštitu: </a:t>
            </a:r>
            <a:br>
              <a:rPr lang="sr-Latn-CS" dirty="0" smtClean="0"/>
            </a:br>
            <a:r>
              <a:rPr lang="sr-Latn-CS" dirty="0" smtClean="0"/>
              <a:t>legura Al + B</a:t>
            </a:r>
            <a:r>
              <a:rPr lang="sr-Latn-CS" baseline="-25000" dirty="0" smtClean="0"/>
              <a:t>4</a:t>
            </a:r>
            <a:r>
              <a:rPr lang="sr-Latn-CS" dirty="0" smtClean="0"/>
              <a:t>C</a:t>
            </a:r>
            <a:endParaRPr lang="sr-Latn-CS" dirty="0" smtClean="0">
              <a:solidFill>
                <a:srgbClr val="FF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114800" y="3276600"/>
            <a:ext cx="4859037" cy="3429000"/>
            <a:chOff x="4800600" y="2514600"/>
            <a:chExt cx="2649237" cy="1985223"/>
          </a:xfrm>
        </p:grpSpPr>
        <p:pic>
          <p:nvPicPr>
            <p:cNvPr id="5" name="Picture 4"/>
            <p:cNvPicPr/>
            <p:nvPr/>
          </p:nvPicPr>
          <p:blipFill>
            <a:blip r:embed="rId2">
              <a:lum bright="30000" contrast="30000"/>
            </a:blip>
            <a:srcRect l="52040" t="39494" r="22309" b="29748"/>
            <a:stretch>
              <a:fillRect/>
            </a:stretch>
          </p:blipFill>
          <p:spPr bwMode="auto">
            <a:xfrm>
              <a:off x="4800600" y="2514600"/>
              <a:ext cx="2649237" cy="1985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/>
            <p:nvPr/>
          </p:nvPicPr>
          <p:blipFill>
            <a:blip r:embed="rId2">
              <a:lum bright="30000" contrast="30000"/>
            </a:blip>
            <a:srcRect l="49827" t="65467" r="46484" b="29810"/>
            <a:stretch>
              <a:fillRect/>
            </a:stretch>
          </p:blipFill>
          <p:spPr bwMode="auto">
            <a:xfrm>
              <a:off x="4800600" y="4191000"/>
              <a:ext cx="381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Box 9"/>
          <p:cNvSpPr txBox="1"/>
          <p:nvPr/>
        </p:nvSpPr>
        <p:spPr>
          <a:xfrm>
            <a:off x="152400" y="2438400"/>
            <a:ext cx="3962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dirty="0" smtClean="0"/>
              <a:t>Onnex debljine 3 mm zaustavlja projektil 5,56 mm M855 i zamenjuje  pancirni čelik iste debljine.</a:t>
            </a:r>
          </a:p>
          <a:p>
            <a:endParaRPr lang="sr-Latn-CS" sz="2400" dirty="0" smtClean="0"/>
          </a:p>
          <a:p>
            <a:r>
              <a:rPr lang="sr-Latn-CS" sz="2400" dirty="0" smtClean="0"/>
              <a:t>Gustina Onnex je ~2,6 g/cm</a:t>
            </a:r>
            <a:r>
              <a:rPr lang="sr-Latn-CS" sz="2400" baseline="30000" dirty="0" smtClean="0"/>
              <a:t>3</a:t>
            </a:r>
            <a:r>
              <a:rPr lang="sr-Latn-CS" sz="2400" dirty="0" smtClean="0"/>
              <a:t>.</a:t>
            </a:r>
          </a:p>
          <a:p>
            <a:r>
              <a:rPr lang="sr-Latn-CS" sz="2400" dirty="0" smtClean="0"/>
              <a:t>Gustina čelika je ~7,85 g/cm</a:t>
            </a:r>
            <a:r>
              <a:rPr lang="sr-Latn-CS" sz="2400" baseline="30000" dirty="0" smtClean="0"/>
              <a:t>3</a:t>
            </a:r>
            <a:r>
              <a:rPr lang="sr-Latn-CS" sz="2400" dirty="0" smtClean="0"/>
              <a:t>.</a:t>
            </a:r>
          </a:p>
          <a:p>
            <a:endParaRPr lang="sr-Latn-CS" sz="2400" dirty="0" smtClean="0"/>
          </a:p>
          <a:p>
            <a:r>
              <a:rPr lang="sr-Latn-CS" sz="2400" dirty="0" smtClean="0"/>
              <a:t>Onnex je efikasniji od čelika ~3 puta.</a:t>
            </a:r>
            <a:endParaRPr lang="sr-Latn-CS" sz="2400" dirty="0"/>
          </a:p>
        </p:txBody>
      </p:sp>
      <p:cxnSp>
        <p:nvCxnSpPr>
          <p:cNvPr id="8" name="Straight Connector 7"/>
          <p:cNvCxnSpPr/>
          <p:nvPr/>
        </p:nvCxnSpPr>
        <p:spPr>
          <a:xfrm rot="5400000" flipH="1" flipV="1">
            <a:off x="7224727" y="2986073"/>
            <a:ext cx="638146" cy="457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4938727" y="2909873"/>
            <a:ext cx="638146" cy="457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86400" y="25908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b="1" dirty="0" smtClean="0"/>
              <a:t>Legura Al</a:t>
            </a:r>
            <a:endParaRPr lang="sr-Latn-C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315200" y="257169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b="1" dirty="0" smtClean="0"/>
              <a:t>Keramika B</a:t>
            </a:r>
            <a:r>
              <a:rPr lang="sr-Latn-CS" sz="2000" b="1" baseline="-25000" dirty="0" smtClean="0"/>
              <a:t>4</a:t>
            </a:r>
            <a:r>
              <a:rPr lang="sr-Latn-CS" sz="2000" b="1" dirty="0" smtClean="0"/>
              <a:t>C</a:t>
            </a:r>
            <a:endParaRPr lang="sr-Latn-C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CS" dirty="0" smtClean="0"/>
              <a:t>Kalupi i jezgra za livenje u školjkama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sr-Latn-CS" sz="2800" dirty="0" smtClean="0"/>
              <a:t>Pesak + smola</a:t>
            </a:r>
          </a:p>
          <a:p>
            <a:r>
              <a:rPr lang="sr-Latn-CS" sz="2800" dirty="0" smtClean="0"/>
              <a:t>Smola oblaže zrna peska i spaja ih u kalup</a:t>
            </a:r>
          </a:p>
          <a:p>
            <a:pPr>
              <a:buNone/>
            </a:pPr>
            <a:endParaRPr lang="sr-Latn-CS" dirty="0">
              <a:solidFill>
                <a:srgbClr val="FF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 l="31875" t="20000" r="21250" b="37000"/>
          <a:stretch>
            <a:fillRect/>
          </a:stretch>
        </p:blipFill>
        <p:spPr bwMode="auto">
          <a:xfrm>
            <a:off x="762000" y="2467864"/>
            <a:ext cx="7391400" cy="423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752600" y="4495800"/>
            <a:ext cx="1066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dirty="0" smtClean="0"/>
              <a:t>Korak 1</a:t>
            </a:r>
            <a:endParaRPr lang="sr-Latn-CS" dirty="0"/>
          </a:p>
        </p:txBody>
      </p:sp>
      <p:sp>
        <p:nvSpPr>
          <p:cNvPr id="7" name="TextBox 6"/>
          <p:cNvSpPr txBox="1"/>
          <p:nvPr/>
        </p:nvSpPr>
        <p:spPr>
          <a:xfrm>
            <a:off x="4191000" y="4495800"/>
            <a:ext cx="1066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dirty="0" smtClean="0"/>
              <a:t>Korak 2</a:t>
            </a:r>
            <a:endParaRPr lang="sr-Latn-CS" dirty="0"/>
          </a:p>
        </p:txBody>
      </p:sp>
      <p:sp>
        <p:nvSpPr>
          <p:cNvPr id="8" name="TextBox 7"/>
          <p:cNvSpPr txBox="1"/>
          <p:nvPr/>
        </p:nvSpPr>
        <p:spPr>
          <a:xfrm>
            <a:off x="1600200" y="6324600"/>
            <a:ext cx="1066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dirty="0" smtClean="0"/>
              <a:t>Korak 3</a:t>
            </a:r>
            <a:endParaRPr lang="sr-Latn-CS" dirty="0"/>
          </a:p>
        </p:txBody>
      </p:sp>
      <p:sp>
        <p:nvSpPr>
          <p:cNvPr id="9" name="TextBox 8"/>
          <p:cNvSpPr txBox="1"/>
          <p:nvPr/>
        </p:nvSpPr>
        <p:spPr>
          <a:xfrm>
            <a:off x="4267200" y="5943600"/>
            <a:ext cx="1066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dirty="0" smtClean="0"/>
              <a:t>Korak 4</a:t>
            </a:r>
            <a:endParaRPr lang="sr-Latn-CS" dirty="0"/>
          </a:p>
        </p:txBody>
      </p:sp>
      <p:sp>
        <p:nvSpPr>
          <p:cNvPr id="10" name="TextBox 9"/>
          <p:cNvSpPr txBox="1"/>
          <p:nvPr/>
        </p:nvSpPr>
        <p:spPr>
          <a:xfrm>
            <a:off x="6705600" y="5562600"/>
            <a:ext cx="1066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dirty="0" smtClean="0"/>
              <a:t>Korak 5</a:t>
            </a:r>
            <a:endParaRPr lang="sr-Latn-CS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2526268"/>
            <a:ext cx="838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dirty="0" smtClean="0"/>
              <a:t>Ručice</a:t>
            </a:r>
            <a:endParaRPr lang="sr-Latn-CS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0" y="2590800"/>
            <a:ext cx="1219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dirty="0" smtClean="0"/>
              <a:t>Kaluparnik</a:t>
            </a:r>
            <a:endParaRPr lang="sr-Latn-CS" dirty="0"/>
          </a:p>
        </p:txBody>
      </p:sp>
      <p:sp>
        <p:nvSpPr>
          <p:cNvPr id="13" name="TextBox 12"/>
          <p:cNvSpPr txBox="1"/>
          <p:nvPr/>
        </p:nvSpPr>
        <p:spPr>
          <a:xfrm>
            <a:off x="1371600" y="2362200"/>
            <a:ext cx="1143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dirty="0" smtClean="0"/>
              <a:t>Zagrejan</a:t>
            </a:r>
            <a:r>
              <a:rPr lang="en-US" dirty="0" err="1" smtClean="0"/>
              <a:t>i</a:t>
            </a:r>
            <a:r>
              <a:rPr lang="sr-Latn-CS" dirty="0" smtClean="0"/>
              <a:t>model</a:t>
            </a:r>
            <a:endParaRPr lang="sr-Latn-C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0" y="2667000"/>
            <a:ext cx="8382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dirty="0" smtClean="0"/>
              <a:t>Pesak</a:t>
            </a:r>
            <a:endParaRPr lang="sr-Latn-CS" dirty="0"/>
          </a:p>
        </p:txBody>
      </p:sp>
      <p:sp>
        <p:nvSpPr>
          <p:cNvPr id="15" name="TextBox 14"/>
          <p:cNvSpPr txBox="1"/>
          <p:nvPr/>
        </p:nvSpPr>
        <p:spPr>
          <a:xfrm>
            <a:off x="3657600" y="4953000"/>
            <a:ext cx="838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dirty="0" smtClean="0"/>
              <a:t>Školjka</a:t>
            </a:r>
            <a:endParaRPr lang="sr-Latn-CS" dirty="0"/>
          </a:p>
        </p:txBody>
      </p:sp>
      <p:sp>
        <p:nvSpPr>
          <p:cNvPr id="16" name="TextBox 15"/>
          <p:cNvSpPr txBox="1"/>
          <p:nvPr/>
        </p:nvSpPr>
        <p:spPr>
          <a:xfrm>
            <a:off x="4648200" y="5040868"/>
            <a:ext cx="1066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dirty="0" smtClean="0"/>
              <a:t>Izbacivač</a:t>
            </a:r>
            <a:endParaRPr lang="sr-Latn-CS" dirty="0"/>
          </a:p>
        </p:txBody>
      </p:sp>
      <p:sp>
        <p:nvSpPr>
          <p:cNvPr id="17" name="TextBox 16"/>
          <p:cNvSpPr txBox="1"/>
          <p:nvPr/>
        </p:nvSpPr>
        <p:spPr>
          <a:xfrm>
            <a:off x="5562600" y="2743200"/>
            <a:ext cx="1219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dirty="0" smtClean="0"/>
              <a:t>Kaluparnik</a:t>
            </a:r>
            <a:endParaRPr lang="sr-Latn-CS" dirty="0"/>
          </a:p>
        </p:txBody>
      </p:sp>
      <p:sp>
        <p:nvSpPr>
          <p:cNvPr id="18" name="TextBox 17"/>
          <p:cNvSpPr txBox="1"/>
          <p:nvPr/>
        </p:nvSpPr>
        <p:spPr>
          <a:xfrm>
            <a:off x="6781800" y="2667000"/>
            <a:ext cx="838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dirty="0" smtClean="0"/>
              <a:t>Školjke</a:t>
            </a:r>
            <a:endParaRPr lang="sr-Latn-CS" dirty="0"/>
          </a:p>
        </p:txBody>
      </p:sp>
      <p:sp>
        <p:nvSpPr>
          <p:cNvPr id="19" name="TextBox 18"/>
          <p:cNvSpPr txBox="1"/>
          <p:nvPr/>
        </p:nvSpPr>
        <p:spPr>
          <a:xfrm>
            <a:off x="5334000" y="4459069"/>
            <a:ext cx="1066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dirty="0" smtClean="0"/>
              <a:t>Vezivni element</a:t>
            </a:r>
            <a:endParaRPr lang="sr-Latn-CS" dirty="0"/>
          </a:p>
        </p:txBody>
      </p:sp>
      <p:sp>
        <p:nvSpPr>
          <p:cNvPr id="20" name="TextBox 19"/>
          <p:cNvSpPr txBox="1"/>
          <p:nvPr/>
        </p:nvSpPr>
        <p:spPr>
          <a:xfrm>
            <a:off x="6324600" y="5867400"/>
            <a:ext cx="838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dirty="0" smtClean="0"/>
              <a:t>Pesak</a:t>
            </a: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Električni kontakti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077200" cy="2057400"/>
          </a:xfrm>
        </p:spPr>
        <p:txBody>
          <a:bodyPr>
            <a:normAutofit fontScale="85000" lnSpcReduction="20000"/>
          </a:bodyPr>
          <a:lstStyle/>
          <a:p>
            <a:r>
              <a:rPr lang="sr-Latn-CS" dirty="0" smtClean="0"/>
              <a:t>Kombinacija otpornosti na habanje (WC) i električne provodljivosti (srebro - Ag)</a:t>
            </a:r>
          </a:p>
          <a:p>
            <a:r>
              <a:rPr lang="sr-Latn-CS" dirty="0" smtClean="0"/>
              <a:t>Specijalni slučaj sinterovanja sa većom poroznošću (nepotpuno sinterovanje).</a:t>
            </a:r>
          </a:p>
          <a:p>
            <a:r>
              <a:rPr lang="sr-Latn-CS" dirty="0" smtClean="0"/>
              <a:t>U pore se uliva srebro.</a:t>
            </a:r>
          </a:p>
          <a:p>
            <a:pPr>
              <a:buNone/>
            </a:pPr>
            <a:endParaRPr lang="sr-Latn-C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066800" y="3733800"/>
            <a:ext cx="7391400" cy="304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457200"/>
            <a:ext cx="84582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sr-Latn-C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Pitanja-konvencionalni</a:t>
            </a:r>
            <a:r>
              <a:rPr kumimoji="0" lang="sr-Latn-CS" sz="28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kompozitni materijali</a:t>
            </a:r>
            <a:r>
              <a:rPr kumimoji="0" lang="sr-Latn-C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sr-Latn-C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sr-Latn-C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Koji je cilj ojačavanja kod konvencionalnih kompozitnih materijala?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sr-Latn-C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Kako se dobijaju konvencionalni</a:t>
            </a:r>
            <a:r>
              <a:rPr kumimoji="0" lang="sr-Latn-CS" sz="28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kompozitni materijali</a:t>
            </a:r>
            <a:r>
              <a:rPr kumimoji="0" lang="sr-Latn-C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sr-Latn-C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Od čega se sastoje brusni alati?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sr-Latn-C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Primena tvrdog metala?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sr-Latn-C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Prednost</a:t>
            </a:r>
            <a:r>
              <a:rPr kumimoji="0" lang="sr-Latn-CS" sz="28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panela za balističku zaštitu od konvencionalnih partikulitnih kompozitnih materijala u odnosu na keramiku</a:t>
            </a:r>
            <a:r>
              <a:rPr kumimoji="0" lang="sr-Latn-C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lang="sr-Latn-CS" sz="2800" b="1" dirty="0" smtClean="0">
                <a:solidFill>
                  <a:schemeClr val="tx2"/>
                </a:solidFill>
              </a:rPr>
              <a:t>Od čega se sastoje kalupi za livenje u školjkama?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sr-Latn-C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Kakav tip sinterovanja se primenjuje za električne kontakte i zašto?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r-Latn-C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sr-Latn-C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endParaRPr kumimoji="0" lang="sr-Latn-C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Latn-C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019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b="1" dirty="0" smtClean="0"/>
              <a:t>Kompozitni materijali se sastoje od: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r-Latn-CS" dirty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sr-Latn-CS" sz="2800" dirty="0" smtClean="0"/>
              <a:t>Osnove, koja osigurava:</a:t>
            </a:r>
          </a:p>
          <a:p>
            <a:pPr marL="682625" indent="-16351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800" dirty="0" smtClean="0"/>
              <a:t>vezu sa ojačavajućim elementima,</a:t>
            </a:r>
          </a:p>
          <a:p>
            <a:pPr marL="682625" indent="-16351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800" dirty="0" smtClean="0"/>
              <a:t>prenos napona na ojačavajuće elemente,</a:t>
            </a:r>
          </a:p>
          <a:p>
            <a:pPr marL="682625" indent="-16351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800" dirty="0" smtClean="0"/>
              <a:t>zaštitu ojačavajućih elemenata od spoljašnjih uticaja</a:t>
            </a:r>
            <a:r>
              <a:rPr lang="en-US" sz="2800" dirty="0" smtClean="0"/>
              <a:t>,</a:t>
            </a:r>
            <a:endParaRPr lang="sr-Latn-CS" sz="2800" dirty="0" smtClean="0"/>
          </a:p>
          <a:p>
            <a:pPr marL="682625" indent="-16351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800" dirty="0" smtClean="0"/>
              <a:t>Krutost</a:t>
            </a:r>
            <a:r>
              <a:rPr lang="en-US" sz="2800" dirty="0" smtClean="0"/>
              <a:t>,</a:t>
            </a:r>
            <a:r>
              <a:rPr lang="sr-Latn-CS" sz="2800" dirty="0" smtClean="0"/>
              <a:t> oblik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dimenzije</a:t>
            </a:r>
            <a:r>
              <a:rPr lang="en-US" sz="2800" dirty="0" smtClean="0"/>
              <a:t> </a:t>
            </a:r>
            <a:r>
              <a:rPr lang="en-US" sz="2800" dirty="0" err="1" smtClean="0"/>
              <a:t>radnog</a:t>
            </a:r>
            <a:r>
              <a:rPr lang="en-US" sz="2800" dirty="0" smtClean="0"/>
              <a:t> </a:t>
            </a:r>
            <a:r>
              <a:rPr lang="en-US" sz="2800" dirty="0" err="1" smtClean="0"/>
              <a:t>predmeta</a:t>
            </a:r>
            <a:r>
              <a:rPr lang="sr-Latn-CS" sz="2800" dirty="0" smtClean="0"/>
              <a:t> i dr.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 startAt="2"/>
              <a:defRPr/>
            </a:pPr>
            <a:r>
              <a:rPr lang="sr-Latn-CS" sz="2800" dirty="0" smtClean="0"/>
              <a:t>Ojačavajućih elemenata, koji </a:t>
            </a:r>
            <a:r>
              <a:rPr lang="en-US" sz="2800" dirty="0" err="1" smtClean="0"/>
              <a:t>obezbeđuju</a:t>
            </a:r>
            <a:r>
              <a:rPr lang="sr-Latn-CS" sz="2800" dirty="0" smtClean="0"/>
              <a:t>:</a:t>
            </a:r>
          </a:p>
          <a:p>
            <a:pPr marL="682625" indent="-16351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800" dirty="0" smtClean="0"/>
              <a:t> visoke mehaničke karakteristike kompozitnom materijalu i</a:t>
            </a:r>
          </a:p>
          <a:p>
            <a:pPr marL="682625" indent="-16351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800" dirty="0" smtClean="0"/>
              <a:t> druge karakteristike (toplotne, električne, ...)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r-Latn-C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b="1" dirty="0" smtClean="0"/>
              <a:t>Materijali osnove kompozitnih materijala</a:t>
            </a:r>
            <a:endParaRPr lang="sr-Latn-C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 rtlCol="0">
            <a:normAutofit fontScale="925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sr-Latn-CS" dirty="0" smtClean="0"/>
              <a:t>Metali – kompozitni materijali sa metalnom osnovom (MMC-metal matrix composite</a:t>
            </a:r>
            <a:r>
              <a:rPr lang="en-US" dirty="0" smtClean="0"/>
              <a:t>s</a:t>
            </a:r>
            <a:r>
              <a:rPr lang="sr-Latn-CS" dirty="0" smtClean="0"/>
              <a:t>)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r-Latn-CS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dirty="0" smtClean="0"/>
              <a:t>2.   Polimeri – kompozitni materijali sa polimernom osnovom (PMC-polymer matrix composite</a:t>
            </a:r>
            <a:r>
              <a:rPr lang="en-US" dirty="0" smtClean="0"/>
              <a:t>s</a:t>
            </a:r>
            <a:r>
              <a:rPr lang="sr-Latn-CS" dirty="0" smtClean="0"/>
              <a:t>)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r-Latn-CS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 startAt="3"/>
              <a:defRPr/>
            </a:pPr>
            <a:r>
              <a:rPr lang="sr-Latn-CS" dirty="0" smtClean="0"/>
              <a:t>Keramike – kompozitni materijali sa keramičkom osnovom (CMC-ceramic matrix composite</a:t>
            </a:r>
            <a:r>
              <a:rPr lang="en-US" dirty="0" smtClean="0"/>
              <a:t>s</a:t>
            </a:r>
            <a:r>
              <a:rPr lang="sr-Latn-CS" dirty="0" smtClean="0"/>
              <a:t>)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r-Latn-CS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b="1" dirty="0" smtClean="0"/>
              <a:t>*    metali, polimeri i keramike se koriste i za ojačavajuće elemente</a:t>
            </a:r>
            <a:endParaRPr lang="sr-Latn-C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953000"/>
          </a:xfrm>
        </p:spPr>
        <p:txBody>
          <a:bodyPr rtlCol="0">
            <a:normAutofit/>
          </a:bodyPr>
          <a:lstStyle/>
          <a:p>
            <a:pPr marL="177800" indent="-1778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800" dirty="0" smtClean="0"/>
              <a:t>Mala gustina</a:t>
            </a:r>
          </a:p>
          <a:p>
            <a:pPr marL="177800" indent="-1778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K</a:t>
            </a:r>
            <a:r>
              <a:rPr lang="sr-Latn-CS" sz="2800" dirty="0" smtClean="0"/>
              <a:t>oeficijent toplotnog širenja prilagođen osnovi</a:t>
            </a:r>
          </a:p>
          <a:p>
            <a:pPr marL="177800" indent="-1778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800" dirty="0" smtClean="0"/>
              <a:t>Hemijska kompatibilnost sa osnovom (poželjno stvaranje hemijske veze u vidu tankog filma)</a:t>
            </a:r>
          </a:p>
          <a:p>
            <a:pPr marL="177800" indent="-1778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800" dirty="0" smtClean="0"/>
              <a:t>Visoka temperatura topljenja</a:t>
            </a:r>
          </a:p>
          <a:p>
            <a:pPr marL="177800" indent="-1778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800" dirty="0" smtClean="0"/>
              <a:t>Visoka čvrstoća sabijanja</a:t>
            </a:r>
          </a:p>
          <a:p>
            <a:pPr marL="177800" indent="-1778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800" dirty="0" smtClean="0"/>
              <a:t>Velik modul elastičnosti, </a:t>
            </a:r>
            <a:r>
              <a:rPr lang="en-US" sz="2800" dirty="0" err="1" smtClean="0"/>
              <a:t>zatezna</a:t>
            </a:r>
            <a:r>
              <a:rPr lang="en-US" sz="2800" dirty="0" smtClean="0"/>
              <a:t> </a:t>
            </a:r>
            <a:r>
              <a:rPr lang="sr-Latn-CS" sz="2800" dirty="0" smtClean="0"/>
              <a:t>čvrstoća i tvrdoća</a:t>
            </a:r>
          </a:p>
          <a:p>
            <a:pPr marL="177800" indent="-1778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800" dirty="0" smtClean="0"/>
              <a:t>(Cena, tehnologičnost)</a:t>
            </a:r>
          </a:p>
          <a:p>
            <a:pPr marL="177800" indent="-1778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r-Latn-CS" sz="2800" dirty="0" smtClean="0"/>
          </a:p>
          <a:p>
            <a:pPr marL="177800" indent="-1778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r-Latn-CS" sz="28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sr-Latn-CS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sr-Latn-CS" dirty="0"/>
          </a:p>
        </p:txBody>
      </p:sp>
      <p:sp>
        <p:nvSpPr>
          <p:cNvPr id="614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sr-Latn-CS" sz="3200" b="1" dirty="0" smtClean="0"/>
              <a:t>Ojačavajući elementi treba da ispune sledeće zahteve: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b="1" dirty="0" smtClean="0"/>
              <a:t>Projektovanje kompozitnih materijala</a:t>
            </a:r>
            <a:endParaRPr lang="sr-Latn-C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sr-Latn-CS" dirty="0" smtClean="0"/>
              <a:t>Pravilo smeše:</a:t>
            </a:r>
          </a:p>
          <a:p>
            <a:pPr marL="514350" indent="-514350">
              <a:buNone/>
            </a:pPr>
            <a:endParaRPr lang="sr-Latn-CS" dirty="0" smtClean="0"/>
          </a:p>
          <a:p>
            <a:pPr marL="514350" indent="-514350">
              <a:buNone/>
            </a:pPr>
            <a:endParaRPr lang="sr-Latn-CS" dirty="0" smtClean="0"/>
          </a:p>
          <a:p>
            <a:pPr marL="514350" indent="-514350">
              <a:buNone/>
            </a:pPr>
            <a:r>
              <a:rPr lang="sr-Latn-CS" dirty="0" smtClean="0"/>
              <a:t>2.   Obrnuto pravilo smeše:</a:t>
            </a:r>
          </a:p>
          <a:p>
            <a:pPr marL="514350" indent="-514350">
              <a:buNone/>
            </a:pPr>
            <a:endParaRPr lang="sr-Latn-CS" dirty="0" smtClean="0"/>
          </a:p>
          <a:p>
            <a:pPr marL="514350" indent="-514350">
              <a:buNone/>
            </a:pPr>
            <a:endParaRPr lang="sr-Latn-CS" dirty="0" smtClean="0"/>
          </a:p>
          <a:p>
            <a:pPr marL="514350" indent="-514350">
              <a:buNone/>
            </a:pPr>
            <a:r>
              <a:rPr lang="sr-Latn-CS" dirty="0" smtClean="0"/>
              <a:t>*</a:t>
            </a:r>
            <a:r>
              <a:rPr lang="en-US" dirty="0" smtClean="0"/>
              <a:t>   </a:t>
            </a:r>
            <a:r>
              <a:rPr lang="sr-Latn-CS" dirty="0" smtClean="0"/>
              <a:t>primer za modul elastičnosti (E).</a:t>
            </a:r>
          </a:p>
          <a:p>
            <a:pPr marL="395288" indent="-395288">
              <a:buNone/>
            </a:pPr>
            <a:r>
              <a:rPr lang="sr-Latn-CS" dirty="0" smtClean="0"/>
              <a:t>**mehaničke osobine kompozitnih materijala su između ova dva pravila, osim kod nanokompozitnih materijala, kod kojih su mehaničke osobine iznad vrednosti koje se dobijaju pravilom smeše.</a:t>
            </a:r>
          </a:p>
          <a:p>
            <a:pPr marL="514350" indent="-514350">
              <a:buNone/>
            </a:pPr>
            <a:endParaRPr lang="sr-Latn-CS" dirty="0" smtClean="0"/>
          </a:p>
          <a:p>
            <a:pPr marL="514350" indent="-514350">
              <a:buNone/>
            </a:pPr>
            <a:endParaRPr lang="sr-Latn-CS" dirty="0"/>
          </a:p>
        </p:txBody>
      </p:sp>
      <p:sp>
        <p:nvSpPr>
          <p:cNvPr id="4" name="TextBox 20"/>
          <p:cNvSpPr txBox="1">
            <a:spLocks noChangeArrowheads="1"/>
          </p:cNvSpPr>
          <p:nvPr/>
        </p:nvSpPr>
        <p:spPr bwMode="auto">
          <a:xfrm>
            <a:off x="2590800" y="2249269"/>
            <a:ext cx="403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CS" sz="3600" b="1" dirty="0" smtClean="0">
                <a:latin typeface="Calibri" pitchFamily="34" charset="0"/>
                <a:sym typeface="Symbol"/>
              </a:rPr>
              <a:t>E</a:t>
            </a:r>
            <a:r>
              <a:rPr lang="sr-Latn-CS" sz="3600" b="1" baseline="-25000" dirty="0" smtClean="0">
                <a:latin typeface="Calibri" pitchFamily="34" charset="0"/>
              </a:rPr>
              <a:t>K</a:t>
            </a:r>
            <a:r>
              <a:rPr lang="sr-Latn-CS" sz="3600" b="1" dirty="0" smtClean="0">
                <a:latin typeface="Calibri" pitchFamily="34" charset="0"/>
              </a:rPr>
              <a:t>=f</a:t>
            </a:r>
            <a:r>
              <a:rPr lang="sr-Latn-CS" sz="3600" b="1" baseline="-25000" dirty="0" smtClean="0">
                <a:latin typeface="Calibri" pitchFamily="34" charset="0"/>
              </a:rPr>
              <a:t>osn</a:t>
            </a:r>
            <a:r>
              <a:rPr lang="sr-Latn-CS" sz="3600" b="1" dirty="0" smtClean="0">
                <a:latin typeface="Calibri" pitchFamily="34" charset="0"/>
                <a:sym typeface="Symbol"/>
              </a:rPr>
              <a:t> E</a:t>
            </a:r>
            <a:r>
              <a:rPr lang="sr-Latn-CS" sz="3600" b="1" baseline="-25000" dirty="0" smtClean="0">
                <a:latin typeface="Calibri" pitchFamily="34" charset="0"/>
                <a:sym typeface="Symbol"/>
              </a:rPr>
              <a:t>osn</a:t>
            </a:r>
            <a:r>
              <a:rPr lang="sr-Latn-CS" sz="3600" b="1" dirty="0" smtClean="0">
                <a:latin typeface="Calibri" pitchFamily="34" charset="0"/>
              </a:rPr>
              <a:t>+f</a:t>
            </a:r>
            <a:r>
              <a:rPr lang="sr-Latn-CS" sz="3600" b="1" baseline="-25000" dirty="0" smtClean="0">
                <a:latin typeface="Calibri" pitchFamily="34" charset="0"/>
              </a:rPr>
              <a:t>ojač</a:t>
            </a:r>
            <a:r>
              <a:rPr lang="sr-Latn-CS" sz="3600" b="1" dirty="0" smtClean="0">
                <a:latin typeface="Calibri" pitchFamily="34" charset="0"/>
                <a:sym typeface="Symbol"/>
              </a:rPr>
              <a:t> E</a:t>
            </a:r>
            <a:r>
              <a:rPr lang="sr-Latn-CS" sz="3600" b="1" baseline="-25000" dirty="0" smtClean="0">
                <a:latin typeface="Calibri" pitchFamily="34" charset="0"/>
                <a:sym typeface="Symbol"/>
              </a:rPr>
              <a:t>ojač</a:t>
            </a:r>
            <a:endParaRPr lang="sr-Latn-CS" sz="3600" b="1" dirty="0">
              <a:latin typeface="Calibri" pitchFamily="34" charset="0"/>
            </a:endParaRPr>
          </a:p>
        </p:txBody>
      </p:sp>
      <p:sp>
        <p:nvSpPr>
          <p:cNvPr id="5" name="TextBox 20"/>
          <p:cNvSpPr txBox="1">
            <a:spLocks noChangeArrowheads="1"/>
          </p:cNvSpPr>
          <p:nvPr/>
        </p:nvSpPr>
        <p:spPr bwMode="auto">
          <a:xfrm>
            <a:off x="2362200" y="3505200"/>
            <a:ext cx="472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CS" sz="3600" b="1" dirty="0" smtClean="0">
                <a:latin typeface="Calibri" pitchFamily="34" charset="0"/>
                <a:sym typeface="Symbol"/>
              </a:rPr>
              <a:t>1/E</a:t>
            </a:r>
            <a:r>
              <a:rPr lang="sr-Latn-CS" sz="3600" b="1" baseline="-25000" dirty="0" smtClean="0">
                <a:latin typeface="Calibri" pitchFamily="34" charset="0"/>
              </a:rPr>
              <a:t>K</a:t>
            </a:r>
            <a:r>
              <a:rPr lang="sr-Latn-CS" sz="3600" b="1" dirty="0" smtClean="0">
                <a:latin typeface="Calibri" pitchFamily="34" charset="0"/>
              </a:rPr>
              <a:t>=f</a:t>
            </a:r>
            <a:r>
              <a:rPr lang="sr-Latn-CS" sz="3600" b="1" baseline="-25000" dirty="0" smtClean="0">
                <a:latin typeface="Calibri" pitchFamily="34" charset="0"/>
              </a:rPr>
              <a:t>osn</a:t>
            </a:r>
            <a:r>
              <a:rPr lang="sr-Latn-CS" sz="3600" b="1" dirty="0" smtClean="0">
                <a:latin typeface="Calibri" pitchFamily="34" charset="0"/>
                <a:sym typeface="Symbol"/>
              </a:rPr>
              <a:t>/E</a:t>
            </a:r>
            <a:r>
              <a:rPr lang="sr-Latn-CS" sz="3600" b="1" baseline="-25000" dirty="0" smtClean="0">
                <a:latin typeface="Calibri" pitchFamily="34" charset="0"/>
                <a:sym typeface="Symbol"/>
              </a:rPr>
              <a:t>osn</a:t>
            </a:r>
            <a:r>
              <a:rPr lang="sr-Latn-CS" sz="3600" b="1" dirty="0" smtClean="0">
                <a:latin typeface="Calibri" pitchFamily="34" charset="0"/>
              </a:rPr>
              <a:t>+f</a:t>
            </a:r>
            <a:r>
              <a:rPr lang="sr-Latn-CS" sz="3600" b="1" baseline="-25000" dirty="0" smtClean="0">
                <a:latin typeface="Calibri" pitchFamily="34" charset="0"/>
              </a:rPr>
              <a:t>ojač</a:t>
            </a:r>
            <a:r>
              <a:rPr lang="sr-Latn-CS" sz="3600" b="1" dirty="0" smtClean="0">
                <a:latin typeface="Calibri" pitchFamily="34" charset="0"/>
                <a:sym typeface="Symbol"/>
              </a:rPr>
              <a:t>/E</a:t>
            </a:r>
            <a:r>
              <a:rPr lang="sr-Latn-CS" sz="3600" b="1" baseline="-25000" dirty="0" smtClean="0">
                <a:latin typeface="Calibri" pitchFamily="34" charset="0"/>
                <a:sym typeface="Symbol"/>
              </a:rPr>
              <a:t>ojač</a:t>
            </a:r>
            <a:endParaRPr lang="sr-Latn-CS" sz="36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sr-Latn-CS" b="1" smtClean="0"/>
              <a:t>Podela kompozitnih materijala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2667000" cy="5029200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sz="2600" b="1" dirty="0" smtClean="0"/>
              <a:t>PARTIKULITNI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sz="2600" b="1" dirty="0" smtClean="0"/>
              <a:t>(OJAČANI ČESTICAMA)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r-Latn-CS" sz="2600" b="1" dirty="0" smtClean="0"/>
          </a:p>
          <a:p>
            <a:pPr marL="341313" lvl="1" indent="-341313">
              <a:buFont typeface="Arial" pitchFamily="34" charset="0"/>
              <a:buChar char="•"/>
              <a:defRPr/>
            </a:pPr>
            <a:r>
              <a:rPr lang="sr-Latn-CS" sz="2400" b="1" dirty="0" smtClean="0"/>
              <a:t>Konvencionalni partikulitni</a:t>
            </a:r>
          </a:p>
          <a:p>
            <a:pPr marL="341313" lvl="1" indent="-341313">
              <a:buFont typeface="Arial" pitchFamily="34" charset="0"/>
              <a:buChar char="•"/>
              <a:defRPr/>
            </a:pPr>
            <a:endParaRPr lang="sr-Latn-CS" sz="24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 smtClean="0"/>
              <a:t>Disperziono ojačani</a:t>
            </a:r>
            <a:r>
              <a:rPr lang="sr-Latn-CS" dirty="0" smtClean="0"/>
              <a:t>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sr-Latn-C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 smtClean="0"/>
              <a:t>Partikulitni nanokompoziti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r-Latn-C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438400" y="1828800"/>
            <a:ext cx="2286000" cy="50292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sz="2400" b="1" dirty="0">
                <a:latin typeface="+mn-lt"/>
              </a:rPr>
              <a:t>OJAČANI VLAKNIMA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sr-Latn-CS" sz="2400" b="1" dirty="0" smtClean="0">
              <a:latin typeface="+mn-lt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sr-Latn-CS" sz="2400" b="1" dirty="0">
              <a:latin typeface="+mn-lt"/>
            </a:endParaRPr>
          </a:p>
          <a:p>
            <a:pPr marL="177800" indent="-1778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latin typeface="+mn-lt"/>
              </a:rPr>
              <a:t>Diskontinualna </a:t>
            </a:r>
            <a:r>
              <a:rPr lang="sr-Latn-CS" sz="2400" b="1" dirty="0" smtClean="0">
                <a:latin typeface="+mn-lt"/>
              </a:rPr>
              <a:t>vlakna</a:t>
            </a:r>
          </a:p>
          <a:p>
            <a:pPr marL="177800" indent="-1778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sr-Latn-CS" sz="2400" b="1" dirty="0">
              <a:latin typeface="+mn-lt"/>
            </a:endParaRPr>
          </a:p>
          <a:p>
            <a:pPr marL="177800" indent="-1778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latin typeface="+mn-lt"/>
              </a:rPr>
              <a:t>Kontinualna </a:t>
            </a:r>
            <a:r>
              <a:rPr lang="sr-Latn-CS" sz="2400" b="1" dirty="0" smtClean="0">
                <a:latin typeface="+mn-lt"/>
              </a:rPr>
              <a:t>vlakna</a:t>
            </a:r>
          </a:p>
          <a:p>
            <a:pPr marL="177800" indent="-1778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sr-Latn-CS" sz="2400" b="1" dirty="0">
              <a:latin typeface="+mn-lt"/>
            </a:endParaRPr>
          </a:p>
          <a:p>
            <a:pPr marL="177800" indent="-1778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latin typeface="+mn-lt"/>
              </a:rPr>
              <a:t>Ojačani nanovlaknima</a:t>
            </a:r>
            <a:endParaRPr lang="sr-Latn-CS" sz="2400" dirty="0">
              <a:latin typeface="+mn-lt"/>
            </a:endParaRPr>
          </a:p>
        </p:txBody>
      </p:sp>
      <p:sp>
        <p:nvSpPr>
          <p:cNvPr id="7173" name="Content Placeholder 2"/>
          <p:cNvSpPr txBox="1">
            <a:spLocks/>
          </p:cNvSpPr>
          <p:nvPr/>
        </p:nvSpPr>
        <p:spPr bwMode="auto">
          <a:xfrm>
            <a:off x="4876800" y="1828800"/>
            <a:ext cx="1752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sr-Latn-CS" sz="2400" b="1" dirty="0">
                <a:latin typeface="Calibri" pitchFamily="34" charset="0"/>
              </a:rPr>
              <a:t>LAMINATNI</a:t>
            </a:r>
            <a:r>
              <a:rPr lang="sr-Latn-CS" sz="3200" dirty="0">
                <a:latin typeface="Calibri" pitchFamily="34" charset="0"/>
              </a:rPr>
              <a:t>	</a:t>
            </a:r>
          </a:p>
        </p:txBody>
      </p:sp>
      <p:sp>
        <p:nvSpPr>
          <p:cNvPr id="8" name="Right Arrow 7"/>
          <p:cNvSpPr/>
          <p:nvPr/>
        </p:nvSpPr>
        <p:spPr>
          <a:xfrm rot="7067394">
            <a:off x="3408159" y="1252870"/>
            <a:ext cx="995073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9" name="Right Arrow 8"/>
          <p:cNvSpPr/>
          <p:nvPr/>
        </p:nvSpPr>
        <p:spPr>
          <a:xfrm rot="9062990">
            <a:off x="1649069" y="1182227"/>
            <a:ext cx="1510499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10" name="Right Arrow 9"/>
          <p:cNvSpPr/>
          <p:nvPr/>
        </p:nvSpPr>
        <p:spPr>
          <a:xfrm rot="4085004">
            <a:off x="4919210" y="1227192"/>
            <a:ext cx="931709" cy="381000"/>
          </a:xfrm>
          <a:prstGeom prst="rightArrow">
            <a:avLst>
              <a:gd name="adj1" fmla="val 5535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12" name="Right Arrow 11"/>
          <p:cNvSpPr/>
          <p:nvPr/>
        </p:nvSpPr>
        <p:spPr>
          <a:xfrm rot="2123552">
            <a:off x="6001489" y="1202763"/>
            <a:ext cx="1380466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7179" name="Content Placeholder 2"/>
          <p:cNvSpPr txBox="1">
            <a:spLocks/>
          </p:cNvSpPr>
          <p:nvPr/>
        </p:nvSpPr>
        <p:spPr bwMode="auto">
          <a:xfrm>
            <a:off x="6858000" y="1828800"/>
            <a:ext cx="2209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sr-Latn-CS" sz="2400" b="1" dirty="0">
                <a:latin typeface="Calibri" pitchFamily="34" charset="0"/>
              </a:rPr>
              <a:t>KOMBINOVANI</a:t>
            </a:r>
            <a:r>
              <a:rPr lang="sr-Latn-CS" sz="3200" dirty="0">
                <a:latin typeface="Calibri" pitchFamily="34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</p:spPr>
        <p:txBody>
          <a:bodyPr>
            <a:normAutofit fontScale="92500"/>
          </a:bodyPr>
          <a:lstStyle/>
          <a:p>
            <a:pPr algn="ctr">
              <a:buFont typeface="Arial" charset="0"/>
              <a:buNone/>
              <a:defRPr/>
            </a:pPr>
            <a:r>
              <a:rPr lang="sr-Latn-CS" b="1" dirty="0" smtClean="0">
                <a:solidFill>
                  <a:schemeClr val="tx2"/>
                </a:solidFill>
              </a:rPr>
              <a:t>Pitanja-uvodni deo:</a:t>
            </a:r>
          </a:p>
          <a:p>
            <a:pPr algn="ctr">
              <a:buFont typeface="Arial" charset="0"/>
              <a:buNone/>
              <a:defRPr/>
            </a:pPr>
            <a:endParaRPr lang="sr-Latn-CS" b="1" dirty="0" smtClean="0">
              <a:solidFill>
                <a:schemeClr val="tx2"/>
              </a:solidFill>
            </a:endParaRP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sr-Latn-CS" b="1" dirty="0" smtClean="0">
                <a:solidFill>
                  <a:schemeClr val="tx2"/>
                </a:solidFill>
              </a:rPr>
              <a:t>Šta su to kompozitni materijali? Definicija?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sr-Latn-CS" b="1" dirty="0" smtClean="0">
                <a:solidFill>
                  <a:schemeClr val="tx2"/>
                </a:solidFill>
              </a:rPr>
              <a:t>Od čega se sastoje kompozitni materijali i uloga komponenti?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sr-Latn-CS" b="1" dirty="0" smtClean="0">
                <a:solidFill>
                  <a:schemeClr val="tx2"/>
                </a:solidFill>
              </a:rPr>
              <a:t>Koji se materijali koriste za izradu komponenti kompozitnih materijala?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sr-Latn-CS" b="1" dirty="0" smtClean="0">
                <a:solidFill>
                  <a:schemeClr val="tx2"/>
                </a:solidFill>
              </a:rPr>
              <a:t>Koji su zahtevi koji se stavljaju pred ojačavajuće elemente kompozitnih materijala?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sr-Latn-CS" b="1" dirty="0" smtClean="0">
                <a:solidFill>
                  <a:schemeClr val="tx2"/>
                </a:solidFill>
              </a:rPr>
              <a:t>Projektovanje kompozitnih materijala?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sr-Latn-CS" b="1" dirty="0" smtClean="0">
                <a:solidFill>
                  <a:schemeClr val="tx2"/>
                </a:solidFill>
              </a:rPr>
              <a:t>Podela kompozitnih materijala?</a:t>
            </a:r>
          </a:p>
          <a:p>
            <a:pPr marL="514350" indent="-514350">
              <a:buFont typeface="Arial" charset="0"/>
              <a:buNone/>
              <a:defRPr/>
            </a:pPr>
            <a:endParaRPr lang="sr-Latn-CS" dirty="0" smtClean="0"/>
          </a:p>
          <a:p>
            <a:pPr marL="514350" indent="-514350">
              <a:buFont typeface="Arial" charset="0"/>
              <a:buAutoNum type="arabicPeriod"/>
              <a:defRPr/>
            </a:pPr>
            <a:endParaRPr lang="sr-Latn-CS" dirty="0" smtClean="0"/>
          </a:p>
          <a:p>
            <a:pPr>
              <a:defRPr/>
            </a:pPr>
            <a:endParaRPr lang="sr-Latn-C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CS" b="1" dirty="0" smtClean="0"/>
              <a:t>KONVENCIONALNI PATRIKULITNI KOMPOZITNI MATERIJALI</a:t>
            </a:r>
            <a:endParaRPr lang="sr-Latn-C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1023</Words>
  <Application>Microsoft Office PowerPoint</Application>
  <PresentationFormat>On-screen Show (4:3)</PresentationFormat>
  <Paragraphs>253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KOMPOZITNI MATERIJALI</vt:lpstr>
      <vt:lpstr>Definicija</vt:lpstr>
      <vt:lpstr>Slide 3</vt:lpstr>
      <vt:lpstr>Materijali osnove kompozitnih materijala</vt:lpstr>
      <vt:lpstr>Ojačavajući elementi treba da ispune sledeće zahteve:</vt:lpstr>
      <vt:lpstr>Projektovanje kompozitnih materijala</vt:lpstr>
      <vt:lpstr>Podela kompozitnih materijala</vt:lpstr>
      <vt:lpstr>Slide 8</vt:lpstr>
      <vt:lpstr>KONVENCIONALNI PATRIKULITNI KOMPOZITNI MATERIJALI</vt:lpstr>
      <vt:lpstr>Podela kompozitnih materijala</vt:lpstr>
      <vt:lpstr>Slide 11</vt:lpstr>
      <vt:lpstr>Slide 12</vt:lpstr>
      <vt:lpstr>Dobijanje ojačavajućih čestica</vt:lpstr>
      <vt:lpstr>Dobijanje stvarnih partikulitnih kompozitnih materijala</vt:lpstr>
      <vt:lpstr>Sinterovanje</vt:lpstr>
      <vt:lpstr>Hladno presovanje</vt:lpstr>
      <vt:lpstr>Primeri stvarnih partikulitnih kompozitnih materijala</vt:lpstr>
      <vt:lpstr>Brusni alati</vt:lpstr>
      <vt:lpstr>Slide 19</vt:lpstr>
      <vt:lpstr>Slide 20</vt:lpstr>
      <vt:lpstr>Tvrdi metal</vt:lpstr>
      <vt:lpstr>Slide 22</vt:lpstr>
      <vt:lpstr>Paneli za balističku zaštitu:  legura Ti + čestice TiC</vt:lpstr>
      <vt:lpstr>Slide 24</vt:lpstr>
      <vt:lpstr>Paneli za balističku zaštitu:  legura Al + B4C</vt:lpstr>
      <vt:lpstr>Kalupi i jezgra za livenje u školjkama</vt:lpstr>
      <vt:lpstr>Električni kontakti</vt:lpstr>
      <vt:lpstr>Slide 28</vt:lpstr>
    </vt:vector>
  </TitlesOfParts>
  <Company>Corona Computers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Korisnik</dc:creator>
  <cp:lastModifiedBy>sebastijan</cp:lastModifiedBy>
  <cp:revision>100</cp:revision>
  <dcterms:created xsi:type="dcterms:W3CDTF">2011-01-26T15:04:20Z</dcterms:created>
  <dcterms:modified xsi:type="dcterms:W3CDTF">2013-11-13T09:24:26Z</dcterms:modified>
</cp:coreProperties>
</file>